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6"/>
  </p:notesMasterIdLst>
  <p:sldIdLst>
    <p:sldId id="269" r:id="rId2"/>
    <p:sldId id="257" r:id="rId3"/>
    <p:sldId id="260" r:id="rId4"/>
    <p:sldId id="261" r:id="rId5"/>
    <p:sldId id="270" r:id="rId6"/>
    <p:sldId id="262" r:id="rId7"/>
    <p:sldId id="271" r:id="rId8"/>
    <p:sldId id="266" r:id="rId9"/>
    <p:sldId id="272" r:id="rId10"/>
    <p:sldId id="275" r:id="rId11"/>
    <p:sldId id="276" r:id="rId12"/>
    <p:sldId id="258" r:id="rId13"/>
    <p:sldId id="274" r:id="rId14"/>
    <p:sldId id="273" r:id="rId15"/>
    <p:sldId id="278" r:id="rId16"/>
    <p:sldId id="280" r:id="rId17"/>
    <p:sldId id="263" r:id="rId18"/>
    <p:sldId id="264" r:id="rId19"/>
    <p:sldId id="268" r:id="rId20"/>
    <p:sldId id="265" r:id="rId21"/>
    <p:sldId id="281" r:id="rId22"/>
    <p:sldId id="282" r:id="rId23"/>
    <p:sldId id="283" r:id="rId24"/>
    <p:sldId id="256" r:id="rId25"/>
  </p:sldIdLst>
  <p:sldSz cx="9144000" cy="6858000" type="screen4x3"/>
  <p:notesSz cx="7099300" cy="10234613"/>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30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s-ES"/>
          </a:p>
        </p:txBody>
      </p:sp>
      <p:sp>
        <p:nvSpPr>
          <p:cNvPr id="3" name="2 Marcador de fecha"/>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88371582-94D2-4BD2-B50D-83DD18198B61}" type="datetimeFigureOut">
              <a:rPr lang="es-ES" smtClean="0"/>
              <a:pPr/>
              <a:t>20/03/2015</a:t>
            </a:fld>
            <a:endParaRPr lang="es-ES"/>
          </a:p>
        </p:txBody>
      </p:sp>
      <p:sp>
        <p:nvSpPr>
          <p:cNvPr id="4" name="3 Marcador de imagen de diapositiva"/>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s-ES"/>
          </a:p>
        </p:txBody>
      </p:sp>
      <p:sp>
        <p:nvSpPr>
          <p:cNvPr id="5" name="4 Marcador de notas"/>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s-ES"/>
          </a:p>
        </p:txBody>
      </p:sp>
      <p:sp>
        <p:nvSpPr>
          <p:cNvPr id="7" name="6 Marcador de número de diapositiva"/>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3FDCA2CD-FE8C-497D-83FF-97832353BA5B}" type="slidenum">
              <a:rPr lang="es-ES" smtClean="0"/>
              <a:pPr/>
              <a:t>‹Nº›</a:t>
            </a:fld>
            <a:endParaRPr lang="es-ES"/>
          </a:p>
        </p:txBody>
      </p:sp>
    </p:spTree>
    <p:extLst>
      <p:ext uri="{BB962C8B-B14F-4D97-AF65-F5344CB8AC3E}">
        <p14:creationId xmlns:p14="http://schemas.microsoft.com/office/powerpoint/2010/main" val="2475363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3FDCA2CD-FE8C-497D-83FF-97832353BA5B}" type="slidenum">
              <a:rPr lang="es-ES" smtClean="0"/>
              <a:pPr/>
              <a:t>1</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684213" y="2997200"/>
            <a:ext cx="7772400" cy="1470025"/>
          </a:xfrm>
        </p:spPr>
        <p:txBody>
          <a:bodyPr/>
          <a:lstStyle>
            <a:lvl1pPr>
              <a:defRPr b="1"/>
            </a:lvl1pPr>
          </a:lstStyle>
          <a:p>
            <a:r>
              <a:rPr lang="es-ES"/>
              <a:t>Haga clic para cambiar el estilo de título	</a:t>
            </a:r>
          </a:p>
        </p:txBody>
      </p:sp>
      <p:pic>
        <p:nvPicPr>
          <p:cNvPr id="21507" name="Picture 3"/>
          <p:cNvPicPr>
            <a:picLocks noChangeAspect="1" noChangeArrowheads="1"/>
          </p:cNvPicPr>
          <p:nvPr userDrawn="1"/>
        </p:nvPicPr>
        <p:blipFill>
          <a:blip r:embed="rId2" cstate="print"/>
          <a:srcRect/>
          <a:stretch>
            <a:fillRect/>
          </a:stretch>
        </p:blipFill>
        <p:spPr bwMode="auto">
          <a:xfrm>
            <a:off x="684213" y="1773238"/>
            <a:ext cx="3529012" cy="900112"/>
          </a:xfrm>
          <a:prstGeom prst="rect">
            <a:avLst/>
          </a:prstGeom>
          <a:noFill/>
        </p:spPr>
      </p:pic>
      <p:sp>
        <p:nvSpPr>
          <p:cNvPr id="21508" name="Rectangle 4"/>
          <p:cNvSpPr>
            <a:spLocks noChangeArrowheads="1"/>
          </p:cNvSpPr>
          <p:nvPr userDrawn="1"/>
        </p:nvSpPr>
        <p:spPr bwMode="auto">
          <a:xfrm rot="19923007">
            <a:off x="6665913" y="4316413"/>
            <a:ext cx="1982787" cy="2092325"/>
          </a:xfrm>
          <a:prstGeom prst="rect">
            <a:avLst/>
          </a:prstGeom>
          <a:solidFill>
            <a:srgbClr val="800000">
              <a:alpha val="47000"/>
            </a:srgbClr>
          </a:solidFill>
          <a:ln w="9525">
            <a:noFill/>
            <a:miter lim="800000"/>
            <a:headEnd/>
            <a:tailEnd/>
          </a:ln>
        </p:spPr>
        <p:txBody>
          <a:bodyPr/>
          <a:lstStyle/>
          <a:p>
            <a:r>
              <a:rPr lang="es-ES" sz="10000">
                <a:solidFill>
                  <a:srgbClr val="FFFFFF"/>
                </a:solidFill>
                <a:cs typeface="Mangal" pitchFamily="2" charset="0"/>
              </a:rPr>
              <a:t> </a:t>
            </a:r>
            <a:r>
              <a:rPr lang="es-ES" sz="12000">
                <a:solidFill>
                  <a:srgbClr val="FFFFFF"/>
                </a:solidFill>
                <a:cs typeface="Mangal" pitchFamily="2" charset="0"/>
              </a:rPr>
              <a:t>&amp;</a:t>
            </a:r>
            <a:endParaRPr lang="es-ES" sz="120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número de diapositiva"/>
          <p:cNvSpPr>
            <a:spLocks noGrp="1"/>
          </p:cNvSpPr>
          <p:nvPr>
            <p:ph type="sldNum" sz="quarter" idx="10"/>
          </p:nvPr>
        </p:nvSpPr>
        <p:spPr/>
        <p:txBody>
          <a:bodyPr/>
          <a:lstStyle>
            <a:lvl1pPr>
              <a:defRPr/>
            </a:lvl1pPr>
          </a:lstStyle>
          <a:p>
            <a:fld id="{501B77BB-B2B3-4A14-B962-59748214BC06}"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número de diapositiva"/>
          <p:cNvSpPr>
            <a:spLocks noGrp="1"/>
          </p:cNvSpPr>
          <p:nvPr>
            <p:ph type="sldNum" sz="quarter" idx="10"/>
          </p:nvPr>
        </p:nvSpPr>
        <p:spPr/>
        <p:txBody>
          <a:bodyPr/>
          <a:lstStyle>
            <a:lvl1pPr>
              <a:defRPr/>
            </a:lvl1pPr>
          </a:lstStyle>
          <a:p>
            <a:fld id="{AB1DD8CF-71CD-49CB-B7DF-6ABA5AAF7301}"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número de diapositiva"/>
          <p:cNvSpPr>
            <a:spLocks noGrp="1"/>
          </p:cNvSpPr>
          <p:nvPr>
            <p:ph type="sldNum" sz="quarter" idx="10"/>
          </p:nvPr>
        </p:nvSpPr>
        <p:spPr/>
        <p:txBody>
          <a:bodyPr/>
          <a:lstStyle>
            <a:lvl1pPr>
              <a:defRPr/>
            </a:lvl1pPr>
          </a:lstStyle>
          <a:p>
            <a:fld id="{D38BB3B5-56C1-4C8B-B4F0-4DACAC6D9084}"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número de diapositiva"/>
          <p:cNvSpPr>
            <a:spLocks noGrp="1"/>
          </p:cNvSpPr>
          <p:nvPr>
            <p:ph type="sldNum" sz="quarter" idx="10"/>
          </p:nvPr>
        </p:nvSpPr>
        <p:spPr/>
        <p:txBody>
          <a:bodyPr/>
          <a:lstStyle>
            <a:lvl1pPr>
              <a:defRPr/>
            </a:lvl1pPr>
          </a:lstStyle>
          <a:p>
            <a:fld id="{3A70EF78-6CA4-4812-913F-46DD5D3607B7}"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número de diapositiva"/>
          <p:cNvSpPr>
            <a:spLocks noGrp="1"/>
          </p:cNvSpPr>
          <p:nvPr>
            <p:ph type="sldNum" sz="quarter" idx="10"/>
          </p:nvPr>
        </p:nvSpPr>
        <p:spPr/>
        <p:txBody>
          <a:bodyPr/>
          <a:lstStyle>
            <a:lvl1pPr>
              <a:defRPr/>
            </a:lvl1pPr>
          </a:lstStyle>
          <a:p>
            <a:fld id="{B16DD8CD-BDBF-4E11-81BB-24F4DB0B55AC}"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número de diapositiva"/>
          <p:cNvSpPr>
            <a:spLocks noGrp="1"/>
          </p:cNvSpPr>
          <p:nvPr>
            <p:ph type="sldNum" sz="quarter" idx="10"/>
          </p:nvPr>
        </p:nvSpPr>
        <p:spPr/>
        <p:txBody>
          <a:bodyPr/>
          <a:lstStyle>
            <a:lvl1pPr>
              <a:defRPr/>
            </a:lvl1pPr>
          </a:lstStyle>
          <a:p>
            <a:fld id="{02B0F1D4-859F-48B3-9728-A8FDF7D4200C}"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número de diapositiva"/>
          <p:cNvSpPr>
            <a:spLocks noGrp="1"/>
          </p:cNvSpPr>
          <p:nvPr>
            <p:ph type="sldNum" sz="quarter" idx="10"/>
          </p:nvPr>
        </p:nvSpPr>
        <p:spPr/>
        <p:txBody>
          <a:bodyPr/>
          <a:lstStyle>
            <a:lvl1pPr>
              <a:defRPr/>
            </a:lvl1pPr>
          </a:lstStyle>
          <a:p>
            <a:fld id="{FE70DF82-D649-4207-9680-E8BD15BBC3F4}"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0"/>
          </p:nvPr>
        </p:nvSpPr>
        <p:spPr/>
        <p:txBody>
          <a:bodyPr/>
          <a:lstStyle>
            <a:lvl1pPr>
              <a:defRPr/>
            </a:lvl1pPr>
          </a:lstStyle>
          <a:p>
            <a:fld id="{AA06AE2F-C54F-4E23-8A9E-054F9BD552F5}"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número de diapositiva"/>
          <p:cNvSpPr>
            <a:spLocks noGrp="1"/>
          </p:cNvSpPr>
          <p:nvPr>
            <p:ph type="sldNum" sz="quarter" idx="10"/>
          </p:nvPr>
        </p:nvSpPr>
        <p:spPr/>
        <p:txBody>
          <a:bodyPr/>
          <a:lstStyle>
            <a:lvl1pPr>
              <a:defRPr/>
            </a:lvl1pPr>
          </a:lstStyle>
          <a:p>
            <a:fld id="{A4B04A7A-89F0-4F7C-846D-C258E7D8AD6C}"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número de diapositiva"/>
          <p:cNvSpPr>
            <a:spLocks noGrp="1"/>
          </p:cNvSpPr>
          <p:nvPr>
            <p:ph type="sldNum" sz="quarter" idx="10"/>
          </p:nvPr>
        </p:nvSpPr>
        <p:spPr/>
        <p:txBody>
          <a:bodyPr/>
          <a:lstStyle>
            <a:lvl1pPr>
              <a:defRPr/>
            </a:lvl1pPr>
          </a:lstStyle>
          <a:p>
            <a:fld id="{F06EA704-E179-40E5-92DC-45D27D99F842}"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xfrm>
            <a:off x="3132138" y="274638"/>
            <a:ext cx="5554662" cy="11382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2048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20484" name="Rectangle 4"/>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3BB4CD4-5C7D-4D0A-B899-A2B7C40FF746}" type="slidenum">
              <a:rPr lang="es-ES"/>
              <a:pPr/>
              <a:t>‹Nº›</a:t>
            </a:fld>
            <a:endParaRPr lang="es-ES"/>
          </a:p>
        </p:txBody>
      </p:sp>
      <p:pic>
        <p:nvPicPr>
          <p:cNvPr id="20485" name="Picture 5"/>
          <p:cNvPicPr>
            <a:picLocks noChangeAspect="1" noChangeArrowheads="1"/>
          </p:cNvPicPr>
          <p:nvPr userDrawn="1"/>
        </p:nvPicPr>
        <p:blipFill>
          <a:blip r:embed="rId13" cstate="print"/>
          <a:srcRect/>
          <a:stretch>
            <a:fillRect/>
          </a:stretch>
        </p:blipFill>
        <p:spPr bwMode="auto">
          <a:xfrm>
            <a:off x="468313" y="476250"/>
            <a:ext cx="2519362" cy="642938"/>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3600">
          <a:solidFill>
            <a:srgbClr val="800000"/>
          </a:solidFill>
          <a:latin typeface="+mj-lt"/>
          <a:ea typeface="+mj-ea"/>
          <a:cs typeface="+mj-cs"/>
        </a:defRPr>
      </a:lvl1pPr>
      <a:lvl2pPr algn="ctr" rtl="0" fontAlgn="base">
        <a:spcBef>
          <a:spcPct val="0"/>
        </a:spcBef>
        <a:spcAft>
          <a:spcPct val="0"/>
        </a:spcAft>
        <a:defRPr sz="3600">
          <a:solidFill>
            <a:srgbClr val="800000"/>
          </a:solidFill>
          <a:latin typeface="Arial" charset="0"/>
        </a:defRPr>
      </a:lvl2pPr>
      <a:lvl3pPr algn="ctr" rtl="0" fontAlgn="base">
        <a:spcBef>
          <a:spcPct val="0"/>
        </a:spcBef>
        <a:spcAft>
          <a:spcPct val="0"/>
        </a:spcAft>
        <a:defRPr sz="3600">
          <a:solidFill>
            <a:srgbClr val="800000"/>
          </a:solidFill>
          <a:latin typeface="Arial" charset="0"/>
        </a:defRPr>
      </a:lvl3pPr>
      <a:lvl4pPr algn="ctr" rtl="0" fontAlgn="base">
        <a:spcBef>
          <a:spcPct val="0"/>
        </a:spcBef>
        <a:spcAft>
          <a:spcPct val="0"/>
        </a:spcAft>
        <a:defRPr sz="3600">
          <a:solidFill>
            <a:srgbClr val="800000"/>
          </a:solidFill>
          <a:latin typeface="Arial" charset="0"/>
        </a:defRPr>
      </a:lvl4pPr>
      <a:lvl5pPr algn="ctr" rtl="0" fontAlgn="base">
        <a:spcBef>
          <a:spcPct val="0"/>
        </a:spcBef>
        <a:spcAft>
          <a:spcPct val="0"/>
        </a:spcAft>
        <a:defRPr sz="3600">
          <a:solidFill>
            <a:srgbClr val="800000"/>
          </a:solidFill>
          <a:latin typeface="Arial" charset="0"/>
        </a:defRPr>
      </a:lvl5pPr>
      <a:lvl6pPr marL="457200" algn="ctr" rtl="0" fontAlgn="base">
        <a:spcBef>
          <a:spcPct val="0"/>
        </a:spcBef>
        <a:spcAft>
          <a:spcPct val="0"/>
        </a:spcAft>
        <a:defRPr sz="3600">
          <a:solidFill>
            <a:srgbClr val="800000"/>
          </a:solidFill>
          <a:latin typeface="Arial" charset="0"/>
        </a:defRPr>
      </a:lvl6pPr>
      <a:lvl7pPr marL="914400" algn="ctr" rtl="0" fontAlgn="base">
        <a:spcBef>
          <a:spcPct val="0"/>
        </a:spcBef>
        <a:spcAft>
          <a:spcPct val="0"/>
        </a:spcAft>
        <a:defRPr sz="3600">
          <a:solidFill>
            <a:srgbClr val="800000"/>
          </a:solidFill>
          <a:latin typeface="Arial" charset="0"/>
        </a:defRPr>
      </a:lvl7pPr>
      <a:lvl8pPr marL="1371600" algn="ctr" rtl="0" fontAlgn="base">
        <a:spcBef>
          <a:spcPct val="0"/>
        </a:spcBef>
        <a:spcAft>
          <a:spcPct val="0"/>
        </a:spcAft>
        <a:defRPr sz="3600">
          <a:solidFill>
            <a:srgbClr val="800000"/>
          </a:solidFill>
          <a:latin typeface="Arial" charset="0"/>
        </a:defRPr>
      </a:lvl8pPr>
      <a:lvl9pPr marL="1828800" algn="ctr" rtl="0" fontAlgn="base">
        <a:spcBef>
          <a:spcPct val="0"/>
        </a:spcBef>
        <a:spcAft>
          <a:spcPct val="0"/>
        </a:spcAft>
        <a:defRPr sz="3600">
          <a:solidFill>
            <a:srgbClr val="800000"/>
          </a:solidFill>
          <a:latin typeface="Arial" charset="0"/>
        </a:defRPr>
      </a:lvl9pPr>
    </p:titleStyle>
    <p:bodyStyle>
      <a:lvl1pPr marL="342900" indent="-342900" algn="l" rtl="0" fontAlgn="base">
        <a:spcBef>
          <a:spcPct val="20000"/>
        </a:spcBef>
        <a:spcAft>
          <a:spcPct val="0"/>
        </a:spcAft>
        <a:buClr>
          <a:srgbClr val="800000"/>
        </a:buClr>
        <a:buChar char="•"/>
        <a:defRPr sz="3200">
          <a:solidFill>
            <a:schemeClr val="tx1"/>
          </a:solidFill>
          <a:latin typeface="+mn-lt"/>
          <a:ea typeface="+mn-ea"/>
          <a:cs typeface="+mn-cs"/>
        </a:defRPr>
      </a:lvl1pPr>
      <a:lvl2pPr marL="742950" indent="-285750" algn="l" rtl="0" fontAlgn="base">
        <a:spcBef>
          <a:spcPct val="20000"/>
        </a:spcBef>
        <a:spcAft>
          <a:spcPct val="0"/>
        </a:spcAft>
        <a:buClr>
          <a:srgbClr val="800000"/>
        </a:buClr>
        <a:buChar char="–"/>
        <a:defRPr sz="2800">
          <a:solidFill>
            <a:schemeClr val="tx1"/>
          </a:solidFill>
          <a:latin typeface="+mn-lt"/>
        </a:defRPr>
      </a:lvl2pPr>
      <a:lvl3pPr marL="1143000" indent="-228600" algn="l" rtl="0" fontAlgn="base">
        <a:spcBef>
          <a:spcPct val="20000"/>
        </a:spcBef>
        <a:spcAft>
          <a:spcPct val="0"/>
        </a:spcAft>
        <a:buClr>
          <a:srgbClr val="800000"/>
        </a:buClr>
        <a:buChar char="•"/>
        <a:defRPr sz="2400">
          <a:solidFill>
            <a:schemeClr val="tx1"/>
          </a:solidFill>
          <a:latin typeface="+mn-lt"/>
        </a:defRPr>
      </a:lvl3pPr>
      <a:lvl4pPr marL="1600200" indent="-228600" algn="l" rtl="0" fontAlgn="base">
        <a:spcBef>
          <a:spcPct val="20000"/>
        </a:spcBef>
        <a:spcAft>
          <a:spcPct val="0"/>
        </a:spcAft>
        <a:buClr>
          <a:srgbClr val="800000"/>
        </a:buClr>
        <a:buChar char="–"/>
        <a:defRPr sz="2000">
          <a:solidFill>
            <a:schemeClr val="tx1"/>
          </a:solidFill>
          <a:latin typeface="+mn-lt"/>
        </a:defRPr>
      </a:lvl4pPr>
      <a:lvl5pPr marL="2057400" indent="-228600" algn="l" rtl="0" fontAlgn="base">
        <a:spcBef>
          <a:spcPct val="20000"/>
        </a:spcBef>
        <a:spcAft>
          <a:spcPct val="0"/>
        </a:spcAft>
        <a:buClr>
          <a:srgbClr val="800000"/>
        </a:buClr>
        <a:buChar char="»"/>
        <a:defRPr sz="2000">
          <a:solidFill>
            <a:schemeClr val="tx1"/>
          </a:solidFill>
          <a:latin typeface="+mn-lt"/>
        </a:defRPr>
      </a:lvl5pPr>
      <a:lvl6pPr marL="2514600" indent="-228600" algn="l" rtl="0" fontAlgn="base">
        <a:spcBef>
          <a:spcPct val="20000"/>
        </a:spcBef>
        <a:spcAft>
          <a:spcPct val="0"/>
        </a:spcAft>
        <a:buClr>
          <a:srgbClr val="800000"/>
        </a:buClr>
        <a:buChar char="»"/>
        <a:defRPr sz="2000">
          <a:solidFill>
            <a:schemeClr val="tx1"/>
          </a:solidFill>
          <a:latin typeface="+mn-lt"/>
        </a:defRPr>
      </a:lvl6pPr>
      <a:lvl7pPr marL="2971800" indent="-228600" algn="l" rtl="0" fontAlgn="base">
        <a:spcBef>
          <a:spcPct val="20000"/>
        </a:spcBef>
        <a:spcAft>
          <a:spcPct val="0"/>
        </a:spcAft>
        <a:buClr>
          <a:srgbClr val="800000"/>
        </a:buClr>
        <a:buChar char="»"/>
        <a:defRPr sz="2000">
          <a:solidFill>
            <a:schemeClr val="tx1"/>
          </a:solidFill>
          <a:latin typeface="+mn-lt"/>
        </a:defRPr>
      </a:lvl7pPr>
      <a:lvl8pPr marL="3429000" indent="-228600" algn="l" rtl="0" fontAlgn="base">
        <a:spcBef>
          <a:spcPct val="20000"/>
        </a:spcBef>
        <a:spcAft>
          <a:spcPct val="0"/>
        </a:spcAft>
        <a:buClr>
          <a:srgbClr val="800000"/>
        </a:buClr>
        <a:buChar char="»"/>
        <a:defRPr sz="2000">
          <a:solidFill>
            <a:schemeClr val="tx1"/>
          </a:solidFill>
          <a:latin typeface="+mn-lt"/>
        </a:defRPr>
      </a:lvl8pPr>
      <a:lvl9pPr marL="3886200" indent="-228600" algn="l" rtl="0" fontAlgn="base">
        <a:spcBef>
          <a:spcPct val="20000"/>
        </a:spcBef>
        <a:spcAft>
          <a:spcPct val="0"/>
        </a:spcAft>
        <a:buClr>
          <a:srgbClr val="800000"/>
        </a:buClr>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Grp="1" noChangeArrowheads="1"/>
          </p:cNvSpPr>
          <p:nvPr>
            <p:ph type="ctrTitle"/>
          </p:nvPr>
        </p:nvSpPr>
        <p:spPr/>
        <p:txBody>
          <a:bodyPr/>
          <a:lstStyle/>
          <a:p>
            <a:r>
              <a:rPr lang="es-ES"/>
              <a:t>RECUPERACIÓ DE L’IVA EN ELS IMPAGATS</a:t>
            </a: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132138" y="274638"/>
            <a:ext cx="5554662" cy="560387"/>
          </a:xfrm>
        </p:spPr>
        <p:txBody>
          <a:bodyPr/>
          <a:lstStyle/>
          <a:p>
            <a:r>
              <a:rPr lang="es-ES" sz="1800" i="1" dirty="0"/>
              <a:t/>
            </a:r>
            <a:br>
              <a:rPr lang="es-ES" sz="1800" i="1" dirty="0"/>
            </a:br>
            <a:r>
              <a:rPr lang="es-ES" sz="2000" i="1" dirty="0" err="1"/>
              <a:t>Model</a:t>
            </a:r>
            <a:r>
              <a:rPr lang="es-ES" sz="2000" i="1" dirty="0"/>
              <a:t> </a:t>
            </a:r>
            <a:r>
              <a:rPr lang="es-ES" sz="2000" i="1" dirty="0" err="1" smtClean="0"/>
              <a:t>comunicació</a:t>
            </a:r>
            <a:r>
              <a:rPr lang="es-ES" sz="2000" i="1" dirty="0" smtClean="0"/>
              <a:t> </a:t>
            </a:r>
            <a:r>
              <a:rPr lang="es-ES" sz="2000" i="1" dirty="0" err="1" smtClean="0"/>
              <a:t>Aeat</a:t>
            </a:r>
            <a:r>
              <a:rPr lang="es-ES" sz="2000" i="1" dirty="0" smtClean="0"/>
              <a:t>  de NO gran empresa</a:t>
            </a:r>
            <a:endParaRPr lang="es-ES" sz="2000" i="1" dirty="0"/>
          </a:p>
        </p:txBody>
      </p:sp>
      <p:sp>
        <p:nvSpPr>
          <p:cNvPr id="4" name="3 Marcador de contenido"/>
          <p:cNvSpPr>
            <a:spLocks noGrp="1"/>
          </p:cNvSpPr>
          <p:nvPr>
            <p:ph idx="1"/>
          </p:nvPr>
        </p:nvSpPr>
        <p:spPr>
          <a:xfrm>
            <a:off x="457200" y="1268760"/>
            <a:ext cx="8229600" cy="4857403"/>
          </a:xfrm>
        </p:spPr>
        <p:txBody>
          <a:bodyPr/>
          <a:lstStyle/>
          <a:p>
            <a:pPr>
              <a:buNone/>
            </a:pPr>
            <a:r>
              <a:rPr lang="es-ES" sz="800" i="1" dirty="0" smtClean="0"/>
              <a:t>CONTRIBUYENTE</a:t>
            </a:r>
          </a:p>
          <a:p>
            <a:pPr>
              <a:buNone/>
            </a:pPr>
            <a:r>
              <a:rPr lang="es-ES" sz="800" i="1" dirty="0" smtClean="0"/>
              <a:t>SOCIEDAD acreedora</a:t>
            </a:r>
          </a:p>
          <a:p>
            <a:pPr>
              <a:buNone/>
            </a:pPr>
            <a:r>
              <a:rPr lang="es-ES" sz="800" i="1" dirty="0" smtClean="0"/>
              <a:t>CIF ....................</a:t>
            </a:r>
          </a:p>
          <a:p>
            <a:pPr>
              <a:buNone/>
            </a:pPr>
            <a:r>
              <a:rPr lang="es-ES" sz="800" i="1" dirty="0" smtClean="0"/>
              <a:t>CL ....................</a:t>
            </a:r>
          </a:p>
          <a:p>
            <a:pPr>
              <a:buNone/>
            </a:pPr>
            <a:r>
              <a:rPr lang="es-ES" sz="800" i="1" dirty="0" smtClean="0"/>
              <a:t>C.P. CIUDAD (PROVINCIA)</a:t>
            </a:r>
          </a:p>
          <a:p>
            <a:pPr>
              <a:buNone/>
            </a:pPr>
            <a:r>
              <a:rPr lang="es-ES" sz="800" i="1" dirty="0" smtClean="0"/>
              <a:t> </a:t>
            </a:r>
            <a:r>
              <a:rPr lang="es-ES" sz="800" i="1" dirty="0" err="1" smtClean="0"/>
              <a:t>A/a</a:t>
            </a:r>
            <a:r>
              <a:rPr lang="es-ES" sz="800" i="1" dirty="0" smtClean="0"/>
              <a:t> JEFA DE SECCIÓN REGIONAL DE GESTIÓN TRIBUTARIA</a:t>
            </a:r>
          </a:p>
          <a:p>
            <a:pPr>
              <a:buNone/>
            </a:pPr>
            <a:r>
              <a:rPr lang="es-ES" sz="800" i="1" dirty="0" smtClean="0"/>
              <a:t>DEPENDENCIA DE GESTIÓN TRIBUTARIA</a:t>
            </a:r>
          </a:p>
          <a:p>
            <a:pPr>
              <a:buNone/>
            </a:pPr>
            <a:r>
              <a:rPr lang="es-ES" sz="800" i="1" dirty="0" smtClean="0"/>
              <a:t>AGENCIA ESTATAL DE LA ADMINISTRACIÓN TRIBUTARIA DELEGACIÓN DE ....................</a:t>
            </a:r>
          </a:p>
          <a:p>
            <a:pPr>
              <a:buNone/>
            </a:pPr>
            <a:r>
              <a:rPr lang="es-ES" sz="800" i="1" dirty="0" smtClean="0"/>
              <a:t> </a:t>
            </a:r>
          </a:p>
          <a:p>
            <a:pPr>
              <a:buNone/>
            </a:pPr>
            <a:r>
              <a:rPr lang="es-ES" sz="900" dirty="0" smtClean="0"/>
              <a:t>D. ...................., con D.N.I. nº ...................., en nombre y representación de la entidad .................... con C.I.F. nº B.................... y domicilio en </a:t>
            </a:r>
            <a:r>
              <a:rPr lang="es-ES" sz="900" dirty="0" err="1" smtClean="0"/>
              <a:t>Lg.</a:t>
            </a:r>
            <a:r>
              <a:rPr lang="es-ES" sz="900" dirty="0" smtClean="0"/>
              <a:t> ...................., en virtud de escritura de apoderamiento de fecha .................... de .................... de...................., ante el Notario de ...................., D....................., con nº....................de su protocolo,</a:t>
            </a:r>
          </a:p>
          <a:p>
            <a:pPr>
              <a:buNone/>
            </a:pPr>
            <a:endParaRPr lang="es-ES" sz="900" b="1" dirty="0" smtClean="0"/>
          </a:p>
          <a:p>
            <a:pPr>
              <a:buNone/>
            </a:pPr>
            <a:r>
              <a:rPr lang="es-ES" sz="900" dirty="0" smtClean="0"/>
              <a:t>	</a:t>
            </a:r>
            <a:r>
              <a:rPr lang="es-ES" sz="900" b="1" dirty="0" smtClean="0"/>
              <a:t>EXPONE</a:t>
            </a:r>
            <a:endParaRPr lang="es-ES" sz="900" dirty="0" smtClean="0"/>
          </a:p>
          <a:p>
            <a:pPr>
              <a:buNone/>
            </a:pPr>
            <a:r>
              <a:rPr lang="es-ES" sz="900" dirty="0" smtClean="0"/>
              <a:t>	1º Que con fecha ……………….. de ……………….. de ……………….. tuvo lugar el devengo del Impuesto sobre el Valor Añadido por los trabajos de construcción realizados por……………….., para la entidad (cliente que impaga ) , con C.I.F. B-……………….., y domicilio en calle ……………….., nº ……………….., CP ………………..</a:t>
            </a:r>
          </a:p>
          <a:p>
            <a:pPr>
              <a:buNone/>
            </a:pPr>
            <a:r>
              <a:rPr lang="es-ES" sz="900" dirty="0" smtClean="0"/>
              <a:t>	El destinatario de la operación actúa en la condición de empresario o profesional.</a:t>
            </a:r>
          </a:p>
          <a:p>
            <a:pPr>
              <a:buNone/>
            </a:pPr>
            <a:r>
              <a:rPr lang="es-ES" sz="900" dirty="0" smtClean="0"/>
              <a:t>	2º Que dichas operaciones cuya base imponible se pretende rectificar fueron facturadas en fecha ……………….. de ……………….. de ……………….., y con número ……………….., y contabilizadas por ……………….. en tiempo y forma.</a:t>
            </a:r>
          </a:p>
          <a:p>
            <a:pPr>
              <a:buNone/>
            </a:pPr>
            <a:r>
              <a:rPr lang="es-ES" sz="900" dirty="0" smtClean="0"/>
              <a:t>		</a:t>
            </a:r>
            <a:r>
              <a:rPr lang="es-ES" sz="900" b="1" u="heavy" cap="all" dirty="0" smtClean="0"/>
              <a:t>El titular del derecho de crédito es un empresario o profesional cuyo volumen de operaciones, calculado conforme a lo dispuesto en el artículo 121 de la Ley del </a:t>
            </a:r>
            <a:r>
              <a:rPr lang="es-ES" sz="900" b="1" u="heavy" cap="all" dirty="0" err="1" smtClean="0"/>
              <a:t>Iva</a:t>
            </a:r>
            <a:r>
              <a:rPr lang="es-ES" sz="900" b="1" u="heavy" cap="all" dirty="0" smtClean="0"/>
              <a:t> no ha excedido durante el año natural inmediato anterior de 6.010.121,04 euros.</a:t>
            </a:r>
          </a:p>
          <a:p>
            <a:pPr>
              <a:buNone/>
            </a:pPr>
            <a:r>
              <a:rPr lang="es-ES" sz="900" dirty="0" smtClean="0"/>
              <a:t>	3º Que a fecha de hoy no se ha producido el cobro ni total ni parcial de las cantidades adeudadas por (cliente que impaga )</a:t>
            </a:r>
          </a:p>
          <a:p>
            <a:pPr>
              <a:buNone/>
            </a:pPr>
            <a:r>
              <a:rPr lang="es-ES" sz="900" dirty="0" smtClean="0"/>
              <a:t>	4º Que ……………….. S.L. ha instado el cobro del crédito a ……………….. (cliente que impaga ), S.L. en juicio (ejecutivo, monitorio , verbal, declarativo ordinario ………………..) que se sigue con número ……………….. ante el Juzgado de Primera Instancia número X de ………………...</a:t>
            </a:r>
          </a:p>
          <a:p>
            <a:pPr>
              <a:buNone/>
            </a:pPr>
            <a:r>
              <a:rPr lang="es-ES" sz="900" dirty="0" smtClean="0"/>
              <a:t>	5º Que la entidad ……………….. ha procedido a la modificación de la base imponible de acuerdo con lo contenido en el </a:t>
            </a:r>
            <a:r>
              <a:rPr lang="es-ES" sz="900" u="sng" dirty="0" smtClean="0"/>
              <a:t>Ley 37/1992 de 28 diciembre 1992</a:t>
            </a:r>
            <a:r>
              <a:rPr lang="es-ES" sz="900" dirty="0" smtClean="0"/>
              <a:t> , dado que considera que los créditos correspondientes a las cuotas repercutidas por las operaciones citadas son totalmente incobrables.</a:t>
            </a:r>
          </a:p>
          <a:p>
            <a:pPr>
              <a:buNone/>
            </a:pPr>
            <a:r>
              <a:rPr lang="es-ES" sz="900" dirty="0" smtClean="0"/>
              <a:t>		Se considera incobrable, pues han transcurrido seis meses desde el devengo del Impuesto repercutido sin que se haya obtenido el cobro del crédito derivado del mismo.</a:t>
            </a:r>
          </a:p>
          <a:p>
            <a:pPr>
              <a:buNone/>
            </a:pPr>
            <a:r>
              <a:rPr lang="es-ES" sz="900" dirty="0" smtClean="0"/>
              <a:t>		La reducción de la base imponible ha quedado reflejada en los Libros Registros de facturas expedidas del </a:t>
            </a:r>
            <a:r>
              <a:rPr lang="es-ES" sz="900" dirty="0" err="1" smtClean="0"/>
              <a:t>Iva</a:t>
            </a:r>
            <a:r>
              <a:rPr lang="es-ES" sz="900" dirty="0" smtClean="0"/>
              <a:t>. Y dicha modificación se ha realizado en el plazo de los tres meses siguientes a la finalización del período de los seis meses desde el devengo del impuesto repercutido.</a:t>
            </a:r>
          </a:p>
          <a:p>
            <a:pPr>
              <a:buNone/>
            </a:pPr>
            <a:r>
              <a:rPr lang="es-ES" sz="900" dirty="0" smtClean="0"/>
              <a:t>	6º Que la modificación de la base imponible practicada, no se refiere a créditos garantizados, afianzados o asegurados, a créditos entre personas o entidades vinculadas, a créditos adeudados o afianzados por entes públicos, ni a operaciones cuyo destinatario no está establecido en el </a:t>
            </a:r>
            <a:r>
              <a:rPr lang="es-ES" sz="900" dirty="0" err="1" smtClean="0"/>
              <a:t>territiorio</a:t>
            </a:r>
            <a:r>
              <a:rPr lang="es-ES" sz="900" dirty="0" smtClean="0"/>
              <a:t> de aplicación del impuesto ni en Canarias, Ceuta o Melilla, en los términos previstos en el </a:t>
            </a:r>
            <a:r>
              <a:rPr lang="es-ES" sz="900" u="sng" dirty="0" smtClean="0"/>
              <a:t>Artículo.24 RD 1624/1992 de 29 diciembre 1992</a:t>
            </a:r>
            <a:r>
              <a:rPr lang="es-ES" sz="900" dirty="0" smtClean="0"/>
              <a:t> . Y por todo ello se</a:t>
            </a:r>
          </a:p>
          <a:p>
            <a:endParaRPr lang="es-ES" sz="9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132138" y="274638"/>
            <a:ext cx="5554662" cy="560387"/>
          </a:xfrm>
        </p:spPr>
        <p:txBody>
          <a:bodyPr/>
          <a:lstStyle/>
          <a:p>
            <a:r>
              <a:rPr lang="es-ES" sz="1800" i="1" dirty="0"/>
              <a:t/>
            </a:r>
            <a:br>
              <a:rPr lang="es-ES" sz="1800" i="1" dirty="0"/>
            </a:br>
            <a:r>
              <a:rPr lang="es-ES" sz="2000" i="1" dirty="0" err="1" smtClean="0"/>
              <a:t>Model</a:t>
            </a:r>
            <a:r>
              <a:rPr lang="es-ES" sz="2000" i="1" dirty="0" smtClean="0"/>
              <a:t> </a:t>
            </a:r>
            <a:r>
              <a:rPr lang="es-ES" sz="2000" i="1" dirty="0" err="1" smtClean="0"/>
              <a:t>comunicació</a:t>
            </a:r>
            <a:r>
              <a:rPr lang="es-ES" sz="2000" i="1" dirty="0" smtClean="0"/>
              <a:t> </a:t>
            </a:r>
            <a:r>
              <a:rPr lang="es-ES" sz="2000" i="1" dirty="0" err="1" smtClean="0"/>
              <a:t>Aeat</a:t>
            </a:r>
            <a:r>
              <a:rPr lang="es-ES" sz="2000" i="1" dirty="0" smtClean="0"/>
              <a:t>  de NO gran empresa</a:t>
            </a:r>
            <a:endParaRPr lang="es-ES" sz="2000" i="1" dirty="0"/>
          </a:p>
        </p:txBody>
      </p:sp>
      <p:sp>
        <p:nvSpPr>
          <p:cNvPr id="4" name="3 Marcador de contenido"/>
          <p:cNvSpPr>
            <a:spLocks noGrp="1"/>
          </p:cNvSpPr>
          <p:nvPr>
            <p:ph idx="1"/>
          </p:nvPr>
        </p:nvSpPr>
        <p:spPr>
          <a:xfrm>
            <a:off x="457200" y="1268760"/>
            <a:ext cx="8229600" cy="4857403"/>
          </a:xfrm>
        </p:spPr>
        <p:txBody>
          <a:bodyPr/>
          <a:lstStyle/>
          <a:p>
            <a:endParaRPr lang="es-ES" sz="800" b="1" dirty="0" smtClean="0"/>
          </a:p>
          <a:p>
            <a:endParaRPr lang="es-ES" sz="800" b="1" dirty="0" smtClean="0"/>
          </a:p>
          <a:p>
            <a:pPr>
              <a:buNone/>
            </a:pPr>
            <a:r>
              <a:rPr lang="es-ES" sz="800" b="1" dirty="0" smtClean="0"/>
              <a:t>	</a:t>
            </a:r>
            <a:r>
              <a:rPr lang="es-ES" sz="1000" b="1" dirty="0" smtClean="0"/>
              <a:t>ADJUNTA</a:t>
            </a:r>
          </a:p>
          <a:p>
            <a:pPr>
              <a:buNone/>
            </a:pPr>
            <a:endParaRPr lang="es-ES" sz="1000" dirty="0" smtClean="0"/>
          </a:p>
          <a:p>
            <a:pPr>
              <a:buNone/>
            </a:pPr>
            <a:r>
              <a:rPr lang="es-ES" sz="1000" dirty="0" smtClean="0"/>
              <a:t>	1. Copia de la factura original objeto de rectificación.</a:t>
            </a:r>
          </a:p>
          <a:p>
            <a:pPr>
              <a:buNone/>
            </a:pPr>
            <a:endParaRPr lang="es-ES" sz="1000" dirty="0" smtClean="0"/>
          </a:p>
          <a:p>
            <a:pPr>
              <a:buNone/>
            </a:pPr>
            <a:r>
              <a:rPr lang="es-ES" sz="1000" dirty="0" smtClean="0"/>
              <a:t>	2. Fotocopia de la hoja perteneciente al Libro Registro de Facturas emitidas por....................en el ejercicio ...................., donde figura la factura emitida a la sociedad (cliente que impaga)</a:t>
            </a:r>
          </a:p>
          <a:p>
            <a:pPr>
              <a:buNone/>
            </a:pPr>
            <a:endParaRPr lang="es-ES" sz="1000" dirty="0" smtClean="0"/>
          </a:p>
          <a:p>
            <a:pPr>
              <a:buNone/>
            </a:pPr>
            <a:r>
              <a:rPr lang="es-ES" sz="1000" dirty="0" smtClean="0"/>
              <a:t>	3. Fotocopia de la sentencia (admisión a trámite.., requerimiento de pago…) recaída en Juicio .................... (ejecutivo, monitorio, verbal, declarativo ordinario …) que se sigue con número .................... ante el Juzgado de Primera Instancia número .................... de .................... contra (cliente que impaga) en reclamación de importe de principal ....................(.................... euros).</a:t>
            </a:r>
          </a:p>
          <a:p>
            <a:pPr>
              <a:buNone/>
            </a:pPr>
            <a:endParaRPr lang="es-ES" sz="1000" dirty="0" smtClean="0"/>
          </a:p>
          <a:p>
            <a:pPr>
              <a:buNone/>
            </a:pPr>
            <a:r>
              <a:rPr lang="es-ES" sz="1000" dirty="0" smtClean="0"/>
              <a:t>	4. Copia de la factura rectificativa, en la cual se consigna la fecha de emisión de la correspondiente factura modificada.</a:t>
            </a:r>
          </a:p>
          <a:p>
            <a:pPr>
              <a:buNone/>
            </a:pPr>
            <a:endParaRPr lang="es-ES" sz="1000" dirty="0" smtClean="0"/>
          </a:p>
          <a:p>
            <a:pPr>
              <a:buNone/>
            </a:pPr>
            <a:r>
              <a:rPr lang="es-ES" sz="1000" dirty="0" smtClean="0"/>
              <a:t>	5. Fotocopia de la hoja perteneciente al Libro Registro de Facturas emitidas por .................... en el ejercicio ...................., donde figura la factura rectificativa enviada a (cliente que impaga)</a:t>
            </a:r>
          </a:p>
          <a:p>
            <a:pPr>
              <a:buNone/>
            </a:pPr>
            <a:r>
              <a:rPr lang="es-ES" sz="1000" dirty="0" smtClean="0"/>
              <a:t>	</a:t>
            </a:r>
          </a:p>
          <a:p>
            <a:pPr>
              <a:buNone/>
            </a:pPr>
            <a:endParaRPr lang="es-ES" sz="1000" dirty="0" smtClean="0"/>
          </a:p>
          <a:p>
            <a:pPr>
              <a:buNone/>
            </a:pPr>
            <a:endParaRPr lang="es-ES" sz="1000" dirty="0" smtClean="0"/>
          </a:p>
          <a:p>
            <a:pPr>
              <a:buNone/>
            </a:pPr>
            <a:r>
              <a:rPr lang="es-ES" sz="1000" dirty="0" smtClean="0"/>
              <a:t>		Y solicita sea admitido el presente escrito y sus documentos anexos y se de por atendida la preceptiva comunicación, en el plazo de un mes contado desde la fecha de expedición de la factura rectificativa, en cumplimiento del </a:t>
            </a:r>
            <a:r>
              <a:rPr lang="es-ES" sz="1000" u="sng" dirty="0" smtClean="0"/>
              <a:t>Artículo.24.2.a RD 1624/1992 de 29 diciembre 1992</a:t>
            </a:r>
            <a:r>
              <a:rPr lang="es-ES" sz="1000" dirty="0" smtClean="0"/>
              <a:t> .</a:t>
            </a:r>
          </a:p>
          <a:p>
            <a:pPr>
              <a:buNone/>
            </a:pPr>
            <a:r>
              <a:rPr lang="es-ES" sz="1000" dirty="0" smtClean="0"/>
              <a:t>		FIRMA: en .................... a .................... de .................... de ....................</a:t>
            </a:r>
          </a:p>
          <a:p>
            <a:pPr>
              <a:buNone/>
            </a:pPr>
            <a:r>
              <a:rPr lang="es-ES" sz="1000" dirty="0" smtClean="0"/>
              <a:t>		Fdo.: D</a:t>
            </a:r>
            <a:r>
              <a:rPr lang="es-ES" sz="1000" b="1" dirty="0" smtClean="0"/>
              <a:t>. </a:t>
            </a:r>
            <a:r>
              <a:rPr lang="es-ES" sz="1000" dirty="0" smtClean="0"/>
              <a:t>....................</a:t>
            </a:r>
          </a:p>
          <a:p>
            <a:endParaRPr lang="es-ES" sz="1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s-ES" sz="3200"/>
              <a:t>2.- SITUACIÓ DE CONCURS</a:t>
            </a:r>
          </a:p>
        </p:txBody>
      </p:sp>
      <p:sp>
        <p:nvSpPr>
          <p:cNvPr id="4099" name="Rectangle 3"/>
          <p:cNvSpPr>
            <a:spLocks noGrp="1" noChangeArrowheads="1"/>
          </p:cNvSpPr>
          <p:nvPr>
            <p:ph type="body" idx="1"/>
          </p:nvPr>
        </p:nvSpPr>
        <p:spPr>
          <a:xfrm>
            <a:off x="395288" y="1557338"/>
            <a:ext cx="8229600" cy="4525962"/>
          </a:xfrm>
        </p:spPr>
        <p:txBody>
          <a:bodyPr/>
          <a:lstStyle/>
          <a:p>
            <a:r>
              <a:rPr lang="ca-ES" sz="2000" dirty="0"/>
              <a:t>La base imposable es podrà reduir quan el deutor no pagui les quotes repercutides sempre i quan amb posterioritat al meritament de les mateixes es dicti la corresponent </a:t>
            </a:r>
            <a:r>
              <a:rPr lang="ca-ES" sz="2000" b="1" dirty="0"/>
              <a:t>interlocutòria judicial de declaració de </a:t>
            </a:r>
            <a:r>
              <a:rPr lang="ca-ES" sz="2000" b="1" dirty="0" smtClean="0"/>
              <a:t>concurs </a:t>
            </a:r>
            <a:r>
              <a:rPr lang="ca-ES" sz="2000" b="1" dirty="0"/>
              <a:t>(auto judicial) </a:t>
            </a:r>
          </a:p>
          <a:p>
            <a:r>
              <a:rPr lang="ca-ES" sz="2000" dirty="0"/>
              <a:t>La </a:t>
            </a:r>
            <a:r>
              <a:rPr lang="ca-ES" sz="2000" u="sng" dirty="0"/>
              <a:t>modificació de la base</a:t>
            </a:r>
            <a:r>
              <a:rPr lang="ca-ES" sz="2000" dirty="0"/>
              <a:t> s’haurà de fer </a:t>
            </a:r>
            <a:r>
              <a:rPr lang="ca-ES" sz="2000" b="1" dirty="0"/>
              <a:t>en el termini </a:t>
            </a:r>
            <a:r>
              <a:rPr lang="ca-ES" sz="2000" b="1" dirty="0" smtClean="0"/>
              <a:t>dels 3 mesos següents (novetat Llei 26/2014)</a:t>
            </a:r>
            <a:r>
              <a:rPr lang="ca-ES" sz="2000" dirty="0" smtClean="0"/>
              <a:t> </a:t>
            </a:r>
            <a:r>
              <a:rPr lang="ca-ES" sz="2000" dirty="0"/>
              <a:t>a la última de les publicacions acordades en la </a:t>
            </a:r>
            <a:r>
              <a:rPr lang="ca-ES" sz="2000" dirty="0" smtClean="0"/>
              <a:t>interlocutòria o publicació del Auto al BOE</a:t>
            </a:r>
            <a:r>
              <a:rPr lang="ca-ES" sz="2000" dirty="0" smtClean="0"/>
              <a:t>.</a:t>
            </a:r>
            <a:endParaRPr lang="ca-ES" sz="1600" dirty="0"/>
          </a:p>
          <a:p>
            <a:pPr>
              <a:buFontTx/>
              <a:buNone/>
            </a:pPr>
            <a:r>
              <a:rPr lang="ca-ES" sz="1600" dirty="0"/>
              <a:t>Última publicació acordada 		Modificació de la base	Comunicació</a:t>
            </a:r>
          </a:p>
          <a:p>
            <a:pPr>
              <a:buFontTx/>
              <a:buNone/>
            </a:pPr>
            <a:r>
              <a:rPr lang="ca-ES" sz="1600" dirty="0"/>
              <a:t> per la interlocutòria						Administració</a:t>
            </a:r>
          </a:p>
          <a:p>
            <a:pPr>
              <a:buFontTx/>
              <a:buNone/>
            </a:pPr>
            <a:endParaRPr lang="ca-ES" sz="1600" dirty="0"/>
          </a:p>
          <a:p>
            <a:pPr>
              <a:buFontTx/>
              <a:buNone/>
            </a:pPr>
            <a:r>
              <a:rPr lang="ca-ES" sz="1600" dirty="0"/>
              <a:t>						</a:t>
            </a:r>
            <a:r>
              <a:rPr lang="ca-ES" sz="1600" dirty="0" smtClean="0">
                <a:solidFill>
                  <a:srgbClr val="FF0000"/>
                </a:solidFill>
              </a:rPr>
              <a:t>3 m</a:t>
            </a:r>
            <a:r>
              <a:rPr lang="ca-ES" sz="1600" dirty="0" smtClean="0">
                <a:solidFill>
                  <a:srgbClr val="FF3300"/>
                </a:solidFill>
              </a:rPr>
              <a:t>esos</a:t>
            </a:r>
            <a:r>
              <a:rPr lang="ca-ES" sz="1600" dirty="0">
                <a:solidFill>
                  <a:srgbClr val="FF3300"/>
                </a:solidFill>
              </a:rPr>
              <a:t>		    </a:t>
            </a:r>
            <a:r>
              <a:rPr lang="ca-ES" sz="1600" dirty="0" smtClean="0">
                <a:solidFill>
                  <a:srgbClr val="FF3300"/>
                </a:solidFill>
              </a:rPr>
              <a:t>1 </a:t>
            </a:r>
            <a:r>
              <a:rPr lang="ca-ES" sz="1600" dirty="0">
                <a:solidFill>
                  <a:srgbClr val="FF3300"/>
                </a:solidFill>
              </a:rPr>
              <a:t>mes</a:t>
            </a:r>
          </a:p>
          <a:p>
            <a:pPr>
              <a:buFontTx/>
              <a:buNone/>
            </a:pPr>
            <a:endParaRPr lang="ca-ES" sz="1600" dirty="0">
              <a:solidFill>
                <a:srgbClr val="FF3300"/>
              </a:solidFill>
            </a:endParaRPr>
          </a:p>
          <a:p>
            <a:pPr>
              <a:buFontTx/>
              <a:buNone/>
            </a:pPr>
            <a:r>
              <a:rPr lang="ca-ES" sz="1200" dirty="0"/>
              <a:t>						       ( període màx.)                 ( Període màx.)</a:t>
            </a:r>
          </a:p>
          <a:p>
            <a:pPr>
              <a:buFontTx/>
              <a:buNone/>
            </a:pPr>
            <a:r>
              <a:rPr lang="ca-ES" sz="1600" dirty="0"/>
              <a:t>		</a:t>
            </a:r>
          </a:p>
        </p:txBody>
      </p:sp>
      <p:sp>
        <p:nvSpPr>
          <p:cNvPr id="4109" name="Line 13"/>
          <p:cNvSpPr>
            <a:spLocks noChangeShapeType="1"/>
          </p:cNvSpPr>
          <p:nvPr/>
        </p:nvSpPr>
        <p:spPr bwMode="auto">
          <a:xfrm>
            <a:off x="468313" y="4868863"/>
            <a:ext cx="7848600" cy="0"/>
          </a:xfrm>
          <a:prstGeom prst="line">
            <a:avLst/>
          </a:prstGeom>
          <a:noFill/>
          <a:ln w="9525">
            <a:solidFill>
              <a:schemeClr val="tx1"/>
            </a:solidFill>
            <a:round/>
            <a:headEnd/>
            <a:tailEnd/>
          </a:ln>
          <a:effectLst/>
        </p:spPr>
        <p:txBody>
          <a:bodyPr/>
          <a:lstStyle/>
          <a:p>
            <a:endParaRPr lang="es-ES"/>
          </a:p>
        </p:txBody>
      </p:sp>
      <p:sp>
        <p:nvSpPr>
          <p:cNvPr id="4110" name="Line 14"/>
          <p:cNvSpPr>
            <a:spLocks noChangeShapeType="1"/>
          </p:cNvSpPr>
          <p:nvPr/>
        </p:nvSpPr>
        <p:spPr bwMode="auto">
          <a:xfrm>
            <a:off x="468313" y="4797425"/>
            <a:ext cx="0" cy="144463"/>
          </a:xfrm>
          <a:prstGeom prst="line">
            <a:avLst/>
          </a:prstGeom>
          <a:noFill/>
          <a:ln w="9525">
            <a:solidFill>
              <a:schemeClr val="tx1"/>
            </a:solidFill>
            <a:round/>
            <a:headEnd/>
            <a:tailEnd/>
          </a:ln>
          <a:effectLst/>
        </p:spPr>
        <p:txBody>
          <a:bodyPr/>
          <a:lstStyle/>
          <a:p>
            <a:endParaRPr lang="es-ES"/>
          </a:p>
        </p:txBody>
      </p:sp>
      <p:sp>
        <p:nvSpPr>
          <p:cNvPr id="4111" name="Line 15"/>
          <p:cNvSpPr>
            <a:spLocks noChangeShapeType="1"/>
          </p:cNvSpPr>
          <p:nvPr/>
        </p:nvSpPr>
        <p:spPr bwMode="auto">
          <a:xfrm>
            <a:off x="4067175" y="4724400"/>
            <a:ext cx="0" cy="288925"/>
          </a:xfrm>
          <a:prstGeom prst="line">
            <a:avLst/>
          </a:prstGeom>
          <a:noFill/>
          <a:ln w="9525">
            <a:solidFill>
              <a:schemeClr val="tx1"/>
            </a:solidFill>
            <a:round/>
            <a:headEnd/>
            <a:tailEnd/>
          </a:ln>
          <a:effectLst/>
        </p:spPr>
        <p:txBody>
          <a:bodyPr/>
          <a:lstStyle/>
          <a:p>
            <a:endParaRPr lang="es-ES"/>
          </a:p>
        </p:txBody>
      </p:sp>
      <p:sp>
        <p:nvSpPr>
          <p:cNvPr id="4112" name="Line 16"/>
          <p:cNvSpPr>
            <a:spLocks noChangeShapeType="1"/>
          </p:cNvSpPr>
          <p:nvPr/>
        </p:nvSpPr>
        <p:spPr bwMode="auto">
          <a:xfrm>
            <a:off x="6516688" y="4797425"/>
            <a:ext cx="0" cy="144463"/>
          </a:xfrm>
          <a:prstGeom prst="line">
            <a:avLst/>
          </a:prstGeom>
          <a:noFill/>
          <a:ln w="9525">
            <a:solidFill>
              <a:schemeClr val="tx1"/>
            </a:solidFill>
            <a:round/>
            <a:headEnd/>
            <a:tailEnd/>
          </a:ln>
          <a:effectLst/>
        </p:spPr>
        <p:txBody>
          <a:bodyPr/>
          <a:lstStyle/>
          <a:p>
            <a:endParaRPr lang="es-ES"/>
          </a:p>
        </p:txBody>
      </p:sp>
      <p:sp>
        <p:nvSpPr>
          <p:cNvPr id="4113" name="Line 17"/>
          <p:cNvSpPr>
            <a:spLocks noChangeShapeType="1"/>
          </p:cNvSpPr>
          <p:nvPr/>
        </p:nvSpPr>
        <p:spPr bwMode="auto">
          <a:xfrm>
            <a:off x="8316913" y="4724400"/>
            <a:ext cx="0" cy="217488"/>
          </a:xfrm>
          <a:prstGeom prst="line">
            <a:avLst/>
          </a:prstGeom>
          <a:noFill/>
          <a:ln w="9525">
            <a:solidFill>
              <a:schemeClr val="tx1"/>
            </a:solidFill>
            <a:round/>
            <a:headEnd/>
            <a:tailEnd/>
          </a:ln>
          <a:effectLst/>
        </p:spPr>
        <p:txBody>
          <a:bodyPr/>
          <a:lstStyle/>
          <a:p>
            <a:endParaRPr lang="es-ES"/>
          </a:p>
        </p:txBody>
      </p:sp>
      <p:sp>
        <p:nvSpPr>
          <p:cNvPr id="4114" name="Line 18"/>
          <p:cNvSpPr>
            <a:spLocks noChangeShapeType="1"/>
          </p:cNvSpPr>
          <p:nvPr/>
        </p:nvSpPr>
        <p:spPr bwMode="auto">
          <a:xfrm>
            <a:off x="6516688" y="5013325"/>
            <a:ext cx="0" cy="647700"/>
          </a:xfrm>
          <a:prstGeom prst="line">
            <a:avLst/>
          </a:prstGeom>
          <a:noFill/>
          <a:ln w="9525">
            <a:solidFill>
              <a:schemeClr val="tx1"/>
            </a:solidFill>
            <a:round/>
            <a:headEnd/>
            <a:tailEnd type="triangle" w="med" len="med"/>
          </a:ln>
          <a:effectLst/>
        </p:spPr>
        <p:txBody>
          <a:bodyPr/>
          <a:lstStyle/>
          <a:p>
            <a:endParaRPr lang="es-ES"/>
          </a:p>
        </p:txBody>
      </p:sp>
      <p:sp>
        <p:nvSpPr>
          <p:cNvPr id="4115" name="Line 19"/>
          <p:cNvSpPr>
            <a:spLocks noChangeShapeType="1"/>
          </p:cNvSpPr>
          <p:nvPr/>
        </p:nvSpPr>
        <p:spPr bwMode="auto">
          <a:xfrm>
            <a:off x="8316913" y="5013325"/>
            <a:ext cx="0" cy="647700"/>
          </a:xfrm>
          <a:prstGeom prst="line">
            <a:avLst/>
          </a:prstGeom>
          <a:noFill/>
          <a:ln w="9525">
            <a:solidFill>
              <a:schemeClr val="tx1"/>
            </a:solidFill>
            <a:round/>
            <a:headEnd/>
            <a:tailEnd type="triangle" w="med" len="med"/>
          </a:ln>
          <a:effectLst/>
        </p:spPr>
        <p:txBody>
          <a:bodyPr/>
          <a:lstStyle/>
          <a:p>
            <a:endParaRPr lang="es-E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ca-ES" dirty="0" smtClean="0"/>
              <a:t>Comunicació</a:t>
            </a:r>
            <a:r>
              <a:rPr lang="es-ES" dirty="0" smtClean="0"/>
              <a:t> auto al BOE</a:t>
            </a:r>
            <a:endParaRPr lang="es-ES" dirty="0"/>
          </a:p>
        </p:txBody>
      </p:sp>
      <p:sp>
        <p:nvSpPr>
          <p:cNvPr id="5" name="4 Flecha derecha"/>
          <p:cNvSpPr/>
          <p:nvPr/>
        </p:nvSpPr>
        <p:spPr>
          <a:xfrm>
            <a:off x="2771800" y="2132856"/>
            <a:ext cx="936104" cy="28803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7" name="6 Marcador de contenido" descr="Sin título.png"/>
          <p:cNvPicPr>
            <a:picLocks noGrp="1" noChangeAspect="1"/>
          </p:cNvPicPr>
          <p:nvPr>
            <p:ph idx="1"/>
          </p:nvPr>
        </p:nvPicPr>
        <p:blipFill>
          <a:blip r:embed="rId2" cstate="print"/>
          <a:stretch>
            <a:fillRect/>
          </a:stretch>
        </p:blipFill>
        <p:spPr>
          <a:xfrm>
            <a:off x="1231146" y="1268760"/>
            <a:ext cx="7912854" cy="5228315"/>
          </a:xfr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ca-ES" dirty="0" smtClean="0"/>
              <a:t>Exemple</a:t>
            </a:r>
            <a:r>
              <a:rPr lang="es-ES" dirty="0" smtClean="0"/>
              <a:t> </a:t>
            </a:r>
            <a:endParaRPr lang="es-ES" dirty="0"/>
          </a:p>
        </p:txBody>
      </p:sp>
      <p:pic>
        <p:nvPicPr>
          <p:cNvPr id="7" name="6 Marcador de contenido" descr="Sin título.png"/>
          <p:cNvPicPr>
            <a:picLocks noGrp="1" noChangeAspect="1"/>
          </p:cNvPicPr>
          <p:nvPr>
            <p:ph idx="1"/>
          </p:nvPr>
        </p:nvPicPr>
        <p:blipFill>
          <a:blip r:embed="rId2" cstate="print"/>
          <a:stretch>
            <a:fillRect/>
          </a:stretch>
        </p:blipFill>
        <p:spPr>
          <a:xfrm>
            <a:off x="395536" y="1600200"/>
            <a:ext cx="8280920" cy="4997152"/>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132138" y="274638"/>
            <a:ext cx="5554662" cy="560387"/>
          </a:xfrm>
        </p:spPr>
        <p:txBody>
          <a:bodyPr/>
          <a:lstStyle/>
          <a:p>
            <a:r>
              <a:rPr lang="es-ES" sz="1800" i="1" dirty="0"/>
              <a:t/>
            </a:r>
            <a:br>
              <a:rPr lang="es-ES" sz="1800" i="1" dirty="0"/>
            </a:br>
            <a:r>
              <a:rPr lang="es-ES" sz="2000" i="1" dirty="0" err="1"/>
              <a:t>Model</a:t>
            </a:r>
            <a:r>
              <a:rPr lang="es-ES" sz="2000" i="1" dirty="0"/>
              <a:t> </a:t>
            </a:r>
            <a:r>
              <a:rPr lang="es-ES" sz="2000" i="1" dirty="0" err="1" smtClean="0"/>
              <a:t>comunicació</a:t>
            </a:r>
            <a:r>
              <a:rPr lang="es-ES" sz="2000" i="1" dirty="0" smtClean="0"/>
              <a:t> </a:t>
            </a:r>
            <a:r>
              <a:rPr lang="es-ES" sz="2000" i="1" dirty="0" err="1" smtClean="0"/>
              <a:t>Aeat</a:t>
            </a:r>
            <a:r>
              <a:rPr lang="es-ES" sz="2000" i="1" dirty="0" smtClean="0"/>
              <a:t>  en </a:t>
            </a:r>
            <a:r>
              <a:rPr lang="es-ES" sz="2000" i="1" dirty="0" err="1" smtClean="0"/>
              <a:t>concurs</a:t>
            </a:r>
            <a:endParaRPr lang="es-ES" sz="2000" i="1" dirty="0"/>
          </a:p>
        </p:txBody>
      </p:sp>
      <p:sp>
        <p:nvSpPr>
          <p:cNvPr id="4" name="3 Marcador de contenido"/>
          <p:cNvSpPr>
            <a:spLocks noGrp="1"/>
          </p:cNvSpPr>
          <p:nvPr>
            <p:ph idx="1"/>
          </p:nvPr>
        </p:nvSpPr>
        <p:spPr>
          <a:xfrm>
            <a:off x="467544" y="1124744"/>
            <a:ext cx="8229600" cy="4857403"/>
          </a:xfrm>
        </p:spPr>
        <p:txBody>
          <a:bodyPr/>
          <a:lstStyle/>
          <a:p>
            <a:pPr>
              <a:buNone/>
            </a:pPr>
            <a:r>
              <a:rPr lang="es-ES" sz="800" i="1" dirty="0" smtClean="0"/>
              <a:t>CONTRIBUYENTE</a:t>
            </a:r>
          </a:p>
          <a:p>
            <a:pPr>
              <a:buNone/>
            </a:pPr>
            <a:r>
              <a:rPr lang="es-ES" sz="800" i="1" dirty="0" smtClean="0"/>
              <a:t>SOCIEDAD acreedora</a:t>
            </a:r>
          </a:p>
          <a:p>
            <a:pPr>
              <a:buNone/>
            </a:pPr>
            <a:r>
              <a:rPr lang="es-ES" sz="800" i="1" dirty="0" smtClean="0"/>
              <a:t>CIF ....................</a:t>
            </a:r>
          </a:p>
          <a:p>
            <a:pPr>
              <a:buNone/>
            </a:pPr>
            <a:r>
              <a:rPr lang="es-ES" sz="800" i="1" dirty="0" smtClean="0"/>
              <a:t>CL ....................</a:t>
            </a:r>
          </a:p>
          <a:p>
            <a:pPr>
              <a:buNone/>
            </a:pPr>
            <a:r>
              <a:rPr lang="es-ES" sz="800" i="1" dirty="0" smtClean="0"/>
              <a:t>C.P. CIUDAD (PROVINCIA)</a:t>
            </a:r>
          </a:p>
          <a:p>
            <a:pPr>
              <a:buNone/>
            </a:pPr>
            <a:r>
              <a:rPr lang="es-ES" sz="800" i="1" dirty="0" smtClean="0"/>
              <a:t> </a:t>
            </a:r>
            <a:r>
              <a:rPr lang="es-ES" sz="800" i="1" dirty="0" err="1" smtClean="0"/>
              <a:t>A/a</a:t>
            </a:r>
            <a:r>
              <a:rPr lang="es-ES" sz="800" i="1" dirty="0" smtClean="0"/>
              <a:t> JEFA DE SECCIÓN REGIONAL DE GESTIÓN TRIBUTARIA</a:t>
            </a:r>
          </a:p>
          <a:p>
            <a:pPr>
              <a:buNone/>
            </a:pPr>
            <a:r>
              <a:rPr lang="es-ES" sz="800" i="1" dirty="0" smtClean="0"/>
              <a:t>DEPENDENCIA DE GESTIÓN TRIBUTARIA</a:t>
            </a:r>
          </a:p>
          <a:p>
            <a:pPr>
              <a:buNone/>
            </a:pPr>
            <a:r>
              <a:rPr lang="es-ES" sz="800" i="1" dirty="0" smtClean="0"/>
              <a:t>AGENCIA ESTATAL DE LA ADMINISTRACIÓN TRIBUTARIA DELEGACIÓN DE ....................</a:t>
            </a:r>
          </a:p>
          <a:p>
            <a:pPr>
              <a:buNone/>
            </a:pPr>
            <a:r>
              <a:rPr lang="es-ES" sz="800" i="1" dirty="0" smtClean="0"/>
              <a:t> </a:t>
            </a:r>
          </a:p>
          <a:p>
            <a:pPr>
              <a:buNone/>
            </a:pPr>
            <a:r>
              <a:rPr lang="es-ES" sz="900" dirty="0" smtClean="0"/>
              <a:t>D. ...................., con D.N.I. nº ...................., en nombre y representación de la entidad .................... con C.I.F. nº B.................... y domicilio en </a:t>
            </a:r>
            <a:r>
              <a:rPr lang="es-ES" sz="900" dirty="0" err="1" smtClean="0"/>
              <a:t>Lg.</a:t>
            </a:r>
            <a:r>
              <a:rPr lang="es-ES" sz="900" dirty="0" smtClean="0"/>
              <a:t> ...................., en virtud de escritura de apoderamiento de fecha .................... de .................... de...................., ante el Notario de ...................., D....................., con nº....................de su protocolo,</a:t>
            </a:r>
          </a:p>
          <a:p>
            <a:pPr>
              <a:buNone/>
            </a:pPr>
            <a:r>
              <a:rPr lang="es-ES" sz="900" dirty="0" smtClean="0"/>
              <a:t>	</a:t>
            </a:r>
            <a:r>
              <a:rPr lang="es-ES" sz="900" b="1" dirty="0" smtClean="0"/>
              <a:t>EXPONE</a:t>
            </a:r>
            <a:endParaRPr lang="es-ES" sz="900" dirty="0" smtClean="0"/>
          </a:p>
          <a:p>
            <a:pPr>
              <a:buNone/>
            </a:pPr>
            <a:r>
              <a:rPr lang="es-ES" sz="900" dirty="0" smtClean="0"/>
              <a:t> 	1º Que con fecha .................... de .................... de .................... tuvo lugar el devengo del Impuesto sobre el Valor Añadido por los trabajos de construcción realizados por ...................., para la entidad (cliente que impaga) , con C.I.F. ...................., y domicilio en calle ...................., nº ...................., CP .................... El destinatario de la operación actúa en la condición de empresario o profesional.</a:t>
            </a:r>
          </a:p>
          <a:p>
            <a:pPr>
              <a:buNone/>
            </a:pPr>
            <a:r>
              <a:rPr lang="es-ES" sz="900" dirty="0" smtClean="0"/>
              <a:t>	2º Que dichas operaciones cuya base imponible se pretende rectificar fueron facturadas en fecha ....................de .................... de ...................., y con número ...................., y contabilizadas por .................... en tiempo y forma. El titular del derecho de crédito es un empresario o profesional.</a:t>
            </a:r>
          </a:p>
          <a:p>
            <a:pPr>
              <a:buNone/>
            </a:pPr>
            <a:r>
              <a:rPr lang="es-ES" sz="900" dirty="0" smtClean="0"/>
              <a:t>	3º Que a fecha de hoy no se ha producido el cobro ni total ni parcial de las cantidades adeudadas por ....................(cliente que impaga)</a:t>
            </a:r>
          </a:p>
          <a:p>
            <a:pPr>
              <a:buNone/>
            </a:pPr>
            <a:r>
              <a:rPr lang="es-ES" sz="900" dirty="0" smtClean="0"/>
              <a:t>	4º Que con fecha .................... ha sido dictado auto de declaración de concurso del deudor .................... S.L. en juicio ante el Juzgado de lo Mercantil de .................... que se sigue con número ....................</a:t>
            </a:r>
          </a:p>
          <a:p>
            <a:pPr>
              <a:buNone/>
            </a:pPr>
            <a:r>
              <a:rPr lang="es-ES" sz="900" dirty="0" smtClean="0"/>
              <a:t>		</a:t>
            </a:r>
            <a:r>
              <a:rPr lang="es-ES" sz="900" b="1" u="heavy" cap="all" dirty="0" smtClean="0"/>
              <a:t>Dicha declaración de concurso ha sido publicada en el “Boletín Oficial del Estado” número ...................., del día .................... de .................... de ....................</a:t>
            </a:r>
          </a:p>
          <a:p>
            <a:pPr>
              <a:buNone/>
            </a:pPr>
            <a:r>
              <a:rPr lang="es-ES" sz="900" dirty="0" smtClean="0"/>
              <a:t>	5º Que la entidad .................... ha procedido a la modificación de la base imponible de acuerdo con lo contenido en el Artículo.80.3 Ley 37/1992 de 28 diciembre 1992Artículo.80.3 Ley 37/1992, del 28 de diciembre, del Impuesto sobre el Valor Añadido. (BOE de 29 de diciembre).</a:t>
            </a:r>
          </a:p>
          <a:p>
            <a:pPr>
              <a:buNone/>
            </a:pPr>
            <a:r>
              <a:rPr lang="es-ES" sz="900" dirty="0" smtClean="0"/>
              <a:t>		La reducción de la base imponible ha quedado reflejada en los Libros Registros de facturas expedidas del </a:t>
            </a:r>
            <a:r>
              <a:rPr lang="es-ES" sz="900" dirty="0" err="1" smtClean="0"/>
              <a:t>Iva</a:t>
            </a:r>
            <a:r>
              <a:rPr lang="es-ES" sz="900" dirty="0" smtClean="0"/>
              <a:t>. Y dicha modificación se ha realizado con anterioridad al fin del plazo (de un mes) de llamamiento a los acreedores, de conformidad con el Artículo.21.1.5 Ley 22/2003 de 9 julio 2003Artículo.21.1.5 Ley 22/2003, de 9 de julio, Concursal. (BOE de 10 de julio), para que pongan en conocimiento de la administración concursal la existencia de sus créditos, en el plazo de un mes a contar desde el día siguiente a la publicación en el “Boletín Oficial del Estado” del auto de declaración de concurso.</a:t>
            </a:r>
          </a:p>
          <a:p>
            <a:pPr>
              <a:buNone/>
            </a:pPr>
            <a:r>
              <a:rPr lang="es-ES" sz="900" dirty="0" smtClean="0"/>
              <a:t>	6º Que la modificación de la base imponible practicada, no se refiere a créditos garantizados, afianzados o asegurados, a créditos entre personas o entidades vinculadas, a créditos adeudados o afianzados por entes públicos, ni a operaciones cuyo destinatario no está establecido en el territorio de aplicación del impuesto ni en Canarias, Ceuta o Melilla, en los términos previstos en el Artículo.24 RD 1624/1992 de 29 diciembre 1992Artículo.24 Real Decreto 1624/1992, de 29 de diciembre, que aprueba el Reglamento del Impuesto sobre el Valor Añadido y modifica el Real Decreto 1041/1990, de 27 de julio, sobre declaraciones censales, el Real Decreto 338/1990, de 9 de marzo, sobre el Número de Identificación Fiscal; el Real Decreto 2402/1985, de 18 de diciembre sobre el deber de expedir y entregar factura (los empresarios y profesionales), y el Real Decreto 1326/1987, de 11 de septiembre, sobre aplicación de la Directivas de la Comunidad. (BOE de 31 de diciembre). Y por todo ello se</a:t>
            </a:r>
          </a:p>
          <a:p>
            <a:pPr>
              <a:buNone/>
            </a:pPr>
            <a:endParaRPr lang="es-ES" sz="9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132138" y="274638"/>
            <a:ext cx="5554662" cy="560387"/>
          </a:xfrm>
        </p:spPr>
        <p:txBody>
          <a:bodyPr/>
          <a:lstStyle/>
          <a:p>
            <a:r>
              <a:rPr lang="es-ES" sz="1800" i="1" dirty="0"/>
              <a:t/>
            </a:r>
            <a:br>
              <a:rPr lang="es-ES" sz="1800" i="1" dirty="0"/>
            </a:br>
            <a:r>
              <a:rPr lang="es-ES" sz="2000" i="1" dirty="0" err="1" smtClean="0"/>
              <a:t>Model</a:t>
            </a:r>
            <a:r>
              <a:rPr lang="es-ES" sz="2000" i="1" dirty="0" smtClean="0"/>
              <a:t> </a:t>
            </a:r>
            <a:r>
              <a:rPr lang="es-ES" sz="2000" i="1" dirty="0" err="1" smtClean="0"/>
              <a:t>comunicació</a:t>
            </a:r>
            <a:r>
              <a:rPr lang="es-ES" sz="2000" i="1" dirty="0" smtClean="0"/>
              <a:t> </a:t>
            </a:r>
            <a:r>
              <a:rPr lang="es-ES" sz="2000" i="1" dirty="0" err="1" smtClean="0"/>
              <a:t>Aeat</a:t>
            </a:r>
            <a:r>
              <a:rPr lang="es-ES" sz="2000" i="1" dirty="0" smtClean="0"/>
              <a:t>  en </a:t>
            </a:r>
            <a:r>
              <a:rPr lang="es-ES" sz="2000" i="1" dirty="0" err="1" smtClean="0"/>
              <a:t>concurs</a:t>
            </a:r>
            <a:endParaRPr lang="es-ES" sz="2000" i="1" dirty="0"/>
          </a:p>
        </p:txBody>
      </p:sp>
      <p:sp>
        <p:nvSpPr>
          <p:cNvPr id="4" name="3 Marcador de contenido"/>
          <p:cNvSpPr>
            <a:spLocks noGrp="1"/>
          </p:cNvSpPr>
          <p:nvPr>
            <p:ph idx="1"/>
          </p:nvPr>
        </p:nvSpPr>
        <p:spPr>
          <a:xfrm>
            <a:off x="457200" y="1268760"/>
            <a:ext cx="8229600" cy="4857403"/>
          </a:xfrm>
        </p:spPr>
        <p:txBody>
          <a:bodyPr/>
          <a:lstStyle/>
          <a:p>
            <a:endParaRPr lang="es-ES" sz="800" b="1" dirty="0" smtClean="0"/>
          </a:p>
          <a:p>
            <a:endParaRPr lang="es-ES" sz="800" b="1" dirty="0" smtClean="0"/>
          </a:p>
          <a:p>
            <a:pPr>
              <a:buNone/>
            </a:pPr>
            <a:r>
              <a:rPr lang="es-ES" sz="800" b="1" dirty="0" smtClean="0"/>
              <a:t>	</a:t>
            </a:r>
            <a:r>
              <a:rPr lang="es-ES" sz="1000" b="1" dirty="0" smtClean="0"/>
              <a:t>ADJUNTA</a:t>
            </a:r>
          </a:p>
          <a:p>
            <a:pPr>
              <a:buNone/>
            </a:pPr>
            <a:endParaRPr lang="es-ES" sz="1000" dirty="0" smtClean="0"/>
          </a:p>
          <a:p>
            <a:pPr>
              <a:buNone/>
            </a:pPr>
            <a:r>
              <a:rPr lang="es-ES" sz="1000" dirty="0" smtClean="0"/>
              <a:t>	1. Copia de la factura original objeto de rectificación.</a:t>
            </a:r>
          </a:p>
          <a:p>
            <a:pPr>
              <a:buNone/>
            </a:pPr>
            <a:endParaRPr lang="es-ES" sz="1000" dirty="0" smtClean="0"/>
          </a:p>
          <a:p>
            <a:pPr>
              <a:buNone/>
            </a:pPr>
            <a:r>
              <a:rPr lang="es-ES" sz="1000" dirty="0" smtClean="0"/>
              <a:t>	2. Fotocopia de la hoja perteneciente al Libro Registro de Facturas emitidas por .................... en el ejercicio ...................., donde figura la factura emitida a la sociedad (cliente que impaga)</a:t>
            </a:r>
          </a:p>
          <a:p>
            <a:pPr>
              <a:buNone/>
            </a:pPr>
            <a:endParaRPr lang="es-ES" sz="1000" dirty="0" smtClean="0"/>
          </a:p>
          <a:p>
            <a:pPr>
              <a:buNone/>
            </a:pPr>
            <a:r>
              <a:rPr lang="es-ES" sz="1000" dirty="0" smtClean="0"/>
              <a:t>	3. Copia del auto judicial de declaración de concurso del destinatario de las operaciones cuya base imponible se modifica o certificación del Registro Mercantil, en su caso, acreditativa de aquél.</a:t>
            </a:r>
          </a:p>
          <a:p>
            <a:pPr>
              <a:buNone/>
            </a:pPr>
            <a:endParaRPr lang="es-ES" sz="1000" dirty="0" smtClean="0"/>
          </a:p>
          <a:p>
            <a:pPr>
              <a:buNone/>
            </a:pPr>
            <a:r>
              <a:rPr lang="es-ES" sz="1000" dirty="0" smtClean="0"/>
              <a:t>	4. Copia de la factura rectificativa, en la cual se consigna la fecha de emisión de la correspondiente factura modificada.</a:t>
            </a:r>
          </a:p>
          <a:p>
            <a:pPr>
              <a:buNone/>
            </a:pPr>
            <a:endParaRPr lang="es-ES" sz="1000" dirty="0" smtClean="0"/>
          </a:p>
          <a:p>
            <a:pPr>
              <a:buNone/>
            </a:pPr>
            <a:r>
              <a:rPr lang="es-ES" sz="1000" dirty="0" smtClean="0"/>
              <a:t>	5. Fotocopia de la hoja perteneciente al Libro Registro de Facturas emitidas por .................... en el ejercicio ...................., donde figura la factura rectificativa enviada a (cliente que impaga)</a:t>
            </a:r>
          </a:p>
          <a:p>
            <a:pPr>
              <a:buNone/>
            </a:pPr>
            <a:endParaRPr lang="es-ES" sz="1000" dirty="0" smtClean="0"/>
          </a:p>
          <a:p>
            <a:pPr>
              <a:buNone/>
            </a:pPr>
            <a:r>
              <a:rPr lang="es-ES" sz="1000" dirty="0" smtClean="0"/>
              <a:t>	6. Copia de la comunicación del auto en el BOE. </a:t>
            </a:r>
          </a:p>
          <a:p>
            <a:pPr>
              <a:buNone/>
            </a:pPr>
            <a:r>
              <a:rPr lang="es-ES" sz="1000" dirty="0" smtClean="0"/>
              <a:t>	</a:t>
            </a:r>
          </a:p>
          <a:p>
            <a:pPr>
              <a:buNone/>
            </a:pPr>
            <a:r>
              <a:rPr lang="es-ES" sz="1000" dirty="0" smtClean="0"/>
              <a:t>		Y solicita sea admitido el presente escrito y sus documentos anexos y se de por atendida la preceptiva comunicación, en el plazo de un mes contado desde la fecha de expedición de la factura rectificativa, en cumplimiento del Artículo.24.2.a RD 1624/1992 de 29 diciembre 1992Artículo.24.2.a Real Decreto 1624/1992, de 29 de diciembre, que aprueba el Reglamento del Impuesto sobre el Valor Añadido y modifica el Real Decreto 1041/1990, de 27 de julio, sobre declaraciones censales, el Real Decreto 338/1990, de 9 de marzo, sobre el Número de Identificación Fiscal; el Real Decreto 2402/1985, de 18 de diciembre sobre el deber de expedir y entregar factura (los empresarios y profesionales), y el Real Decreto 1326/1987, de 11 de septiembre, sobre aplicación de la Directivas de la Comunidad. (BOE de 31 de diciembre).</a:t>
            </a:r>
          </a:p>
          <a:p>
            <a:pPr>
              <a:buNone/>
            </a:pPr>
            <a:r>
              <a:rPr lang="es-ES" sz="1000" dirty="0" smtClean="0"/>
              <a:t>		</a:t>
            </a:r>
          </a:p>
          <a:p>
            <a:pPr>
              <a:buNone/>
            </a:pPr>
            <a:r>
              <a:rPr lang="es-ES" sz="1000" dirty="0" smtClean="0"/>
              <a:t>		FIRMA: En .................... a .................... de .................... de ....................</a:t>
            </a:r>
          </a:p>
          <a:p>
            <a:pPr>
              <a:buNone/>
            </a:pPr>
            <a:r>
              <a:rPr lang="es-ES" sz="1000" dirty="0" smtClean="0"/>
              <a:t>			Fdo.: D/Dña. ....................</a:t>
            </a:r>
          </a:p>
          <a:p>
            <a:endParaRPr lang="es-ES" sz="1000" dirty="0" smtClean="0"/>
          </a:p>
          <a:p>
            <a:pPr>
              <a:buNone/>
            </a:pPr>
            <a:r>
              <a:rPr lang="es-ES" sz="1000" dirty="0" smtClean="0"/>
              <a:t> </a:t>
            </a:r>
            <a:endParaRPr lang="es-ES" sz="1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s-ES" sz="3200"/>
              <a:t>3.- CRÈDITS ASSEGURATS</a:t>
            </a:r>
          </a:p>
        </p:txBody>
      </p:sp>
      <p:sp>
        <p:nvSpPr>
          <p:cNvPr id="11267" name="Rectangle 3"/>
          <p:cNvSpPr>
            <a:spLocks noGrp="1" noChangeArrowheads="1"/>
          </p:cNvSpPr>
          <p:nvPr>
            <p:ph type="body" idx="1"/>
          </p:nvPr>
        </p:nvSpPr>
        <p:spPr/>
        <p:txBody>
          <a:bodyPr/>
          <a:lstStyle/>
          <a:p>
            <a:r>
              <a:rPr lang="ca-ES" sz="2400" dirty="0"/>
              <a:t>No procedeix la modificació en el cas dels CRÈDITS ASSEGURATS O FIANÇATS, en la part assegurada o fiançada.</a:t>
            </a:r>
          </a:p>
          <a:p>
            <a:endParaRPr lang="ca-ES" sz="2400" dirty="0"/>
          </a:p>
          <a:p>
            <a:pPr>
              <a:buFontTx/>
              <a:buNone/>
            </a:pPr>
            <a:r>
              <a:rPr lang="ca-ES" sz="2400" dirty="0"/>
              <a:t>ALTRES SUPÒSITS EXCLOSOS</a:t>
            </a:r>
          </a:p>
          <a:p>
            <a:endParaRPr lang="ca-ES" sz="2400" dirty="0"/>
          </a:p>
          <a:p>
            <a:r>
              <a:rPr lang="ca-ES" sz="2000" dirty="0"/>
              <a:t>Crèdits entre entitats o persones </a:t>
            </a:r>
            <a:r>
              <a:rPr lang="ca-ES" sz="2000" dirty="0" smtClean="0"/>
              <a:t>vinculades.</a:t>
            </a:r>
            <a:endParaRPr lang="ca-ES" sz="2000" dirty="0"/>
          </a:p>
          <a:p>
            <a:r>
              <a:rPr lang="ca-ES" sz="2000" dirty="0"/>
              <a:t>Crèdits que es deuen o estan fiançats a ens públics.</a:t>
            </a:r>
          </a:p>
          <a:p>
            <a:r>
              <a:rPr lang="ca-ES" sz="2000" dirty="0"/>
              <a:t>Quan el deutor de l’operació estigui establert fora del territori d’aplicació de l’impost, ni estigui establert a Ceuta, Melilla o Canàries.</a:t>
            </a:r>
          </a:p>
          <a:p>
            <a:pPr>
              <a:buFontTx/>
              <a:buNone/>
            </a:pPr>
            <a:endParaRPr lang="ca-ES"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ca-ES" dirty="0" smtClean="0"/>
              <a:t/>
            </a:r>
            <a:br>
              <a:rPr lang="ca-ES" dirty="0" smtClean="0"/>
            </a:br>
            <a:r>
              <a:rPr lang="ca-ES" dirty="0" smtClean="0"/>
              <a:t>Altres </a:t>
            </a:r>
            <a:r>
              <a:rPr lang="ca-ES" dirty="0"/>
              <a:t>requisits de la modificació</a:t>
            </a:r>
            <a:r>
              <a:rPr lang="es-ES" dirty="0"/>
              <a:t> </a:t>
            </a:r>
          </a:p>
        </p:txBody>
      </p:sp>
      <p:sp>
        <p:nvSpPr>
          <p:cNvPr id="12291" name="Rectangle 3"/>
          <p:cNvSpPr>
            <a:spLocks noGrp="1" noChangeArrowheads="1"/>
          </p:cNvSpPr>
          <p:nvPr>
            <p:ph type="body" idx="1"/>
          </p:nvPr>
        </p:nvSpPr>
        <p:spPr/>
        <p:txBody>
          <a:bodyPr/>
          <a:lstStyle/>
          <a:p>
            <a:pPr>
              <a:buFontTx/>
              <a:buNone/>
            </a:pPr>
            <a:endParaRPr lang="ca-ES" sz="2000" dirty="0"/>
          </a:p>
          <a:p>
            <a:pPr>
              <a:buFontTx/>
              <a:buNone/>
            </a:pPr>
            <a:r>
              <a:rPr lang="ca-ES" sz="2000" dirty="0"/>
              <a:t>1r.-</a:t>
            </a:r>
            <a:r>
              <a:rPr lang="ca-ES" sz="2000" b="1" dirty="0"/>
              <a:t> </a:t>
            </a:r>
            <a:r>
              <a:rPr lang="ca-ES" sz="2000" dirty="0"/>
              <a:t>Quan es realitzin </a:t>
            </a:r>
            <a:r>
              <a:rPr lang="ca-ES" sz="2000" b="1" dirty="0"/>
              <a:t>pagaments parcials anteriors</a:t>
            </a:r>
            <a:r>
              <a:rPr lang="ca-ES" sz="2000" dirty="0"/>
              <a:t> a la modificació de la base, s’entendrà que </a:t>
            </a:r>
            <a:r>
              <a:rPr lang="ca-ES" sz="2000" dirty="0" err="1"/>
              <a:t>l’IVA</a:t>
            </a:r>
            <a:r>
              <a:rPr lang="ca-ES" sz="2000" dirty="0"/>
              <a:t> està inclòs en les quantitats percebudes i en la mateixa proporció que la part de la contraprestació satisfeta.</a:t>
            </a:r>
          </a:p>
          <a:p>
            <a:pPr>
              <a:buFontTx/>
              <a:buNone/>
            </a:pPr>
            <a:endParaRPr lang="ca-ES" sz="2000" dirty="0"/>
          </a:p>
          <a:p>
            <a:pPr>
              <a:buFontTx/>
              <a:buNone/>
            </a:pPr>
            <a:r>
              <a:rPr lang="ca-ES" sz="2000" dirty="0"/>
              <a:t>2n.- La rectificació de les deduccions del deutor de l’operació determina el naixement del corresponent Crèdit a favor de la Hisenda Pública. Si el deutor no hagués tingut dret a la deducció total de l’impost resultarà també deutor a Hisenda per </a:t>
            </a:r>
            <a:r>
              <a:rPr lang="ca-ES" sz="2000" dirty="0" err="1"/>
              <a:t>l’import</a:t>
            </a:r>
            <a:r>
              <a:rPr lang="ca-ES" sz="2000" dirty="0"/>
              <a:t> de la quota no deduïble.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p:txBody>
          <a:bodyPr/>
          <a:lstStyle/>
          <a:p>
            <a:pPr>
              <a:lnSpc>
                <a:spcPct val="80000"/>
              </a:lnSpc>
              <a:buFontTx/>
              <a:buNone/>
            </a:pPr>
            <a:endParaRPr lang="ca-ES" sz="2000" b="1"/>
          </a:p>
          <a:p>
            <a:pPr>
              <a:lnSpc>
                <a:spcPct val="80000"/>
              </a:lnSpc>
              <a:buFontTx/>
              <a:buNone/>
            </a:pPr>
            <a:r>
              <a:rPr lang="ca-ES" sz="2000" b="1"/>
              <a:t>3r.-</a:t>
            </a:r>
            <a:r>
              <a:rPr lang="ca-ES" sz="2000"/>
              <a:t> La modificació també queda condicionada al compliment de les     següents </a:t>
            </a:r>
            <a:r>
              <a:rPr lang="ca-ES" sz="2000" b="1"/>
              <a:t>obligacions:</a:t>
            </a:r>
          </a:p>
          <a:p>
            <a:pPr>
              <a:lnSpc>
                <a:spcPct val="80000"/>
              </a:lnSpc>
              <a:buFontTx/>
              <a:buNone/>
            </a:pPr>
            <a:endParaRPr lang="ca-ES" sz="2000" b="1"/>
          </a:p>
          <a:p>
            <a:pPr>
              <a:lnSpc>
                <a:spcPct val="80000"/>
              </a:lnSpc>
              <a:buFontTx/>
              <a:buNone/>
            </a:pPr>
            <a:r>
              <a:rPr lang="ca-ES" sz="2000" b="1"/>
              <a:t>	a) Del CREDITOR:</a:t>
            </a:r>
          </a:p>
          <a:p>
            <a:pPr>
              <a:lnSpc>
                <a:spcPct val="80000"/>
              </a:lnSpc>
              <a:buFontTx/>
              <a:buNone/>
            </a:pPr>
            <a:endParaRPr lang="ca-ES" sz="2000" b="1"/>
          </a:p>
          <a:p>
            <a:pPr>
              <a:lnSpc>
                <a:spcPct val="80000"/>
              </a:lnSpc>
            </a:pPr>
            <a:r>
              <a:rPr lang="ca-ES" sz="2000"/>
              <a:t>Haver facturat i registrat mitjançant anotació en el llibre registre de factures, les operacions en temps i forma.</a:t>
            </a:r>
          </a:p>
          <a:p>
            <a:pPr>
              <a:lnSpc>
                <a:spcPct val="80000"/>
              </a:lnSpc>
            </a:pPr>
            <a:r>
              <a:rPr lang="ca-ES" sz="2000"/>
              <a:t>Comunicar a la AEAT la modificació de la base en el termini d’un mes des de la data d’expedició de la factura rectificativa, fent constar que no es tracta de crèdits exclosos i acompanyar;</a:t>
            </a:r>
          </a:p>
          <a:p>
            <a:pPr lvl="1">
              <a:lnSpc>
                <a:spcPct val="80000"/>
              </a:lnSpc>
            </a:pPr>
            <a:r>
              <a:rPr lang="ca-ES" sz="2000"/>
              <a:t> còpia de la factura rectificativa</a:t>
            </a:r>
          </a:p>
          <a:p>
            <a:pPr lvl="1">
              <a:lnSpc>
                <a:spcPct val="80000"/>
              </a:lnSpc>
            </a:pPr>
            <a:r>
              <a:rPr lang="ca-ES" sz="2000"/>
              <a:t>Còpia de la providència o la interlocutòria judicial de la suspensió de pagaments.</a:t>
            </a:r>
          </a:p>
          <a:p>
            <a:pPr lvl="1">
              <a:lnSpc>
                <a:spcPct val="80000"/>
              </a:lnSpc>
            </a:pPr>
            <a:r>
              <a:rPr lang="ca-ES" sz="2000"/>
              <a:t>O bé còpia de la reclamació judicial.</a:t>
            </a:r>
          </a:p>
          <a:p>
            <a:pPr>
              <a:lnSpc>
                <a:spcPct val="80000"/>
              </a:lnSpc>
            </a:pPr>
            <a:endParaRPr lang="es-ES" sz="2000"/>
          </a:p>
        </p:txBody>
      </p:sp>
      <p:sp>
        <p:nvSpPr>
          <p:cNvPr id="3" name="Rectangle 2"/>
          <p:cNvSpPr>
            <a:spLocks noGrp="1" noChangeArrowheads="1"/>
          </p:cNvSpPr>
          <p:nvPr>
            <p:ph type="title"/>
          </p:nvPr>
        </p:nvSpPr>
        <p:spPr>
          <a:xfrm>
            <a:off x="3132138" y="274638"/>
            <a:ext cx="5554662" cy="1138237"/>
          </a:xfrm>
        </p:spPr>
        <p:txBody>
          <a:bodyPr/>
          <a:lstStyle/>
          <a:p>
            <a:r>
              <a:rPr lang="ca-ES" dirty="0" smtClean="0"/>
              <a:t/>
            </a:r>
            <a:br>
              <a:rPr lang="ca-ES" dirty="0" smtClean="0"/>
            </a:br>
            <a:r>
              <a:rPr lang="ca-ES" dirty="0" smtClean="0"/>
              <a:t>Altres </a:t>
            </a:r>
            <a:r>
              <a:rPr lang="ca-ES" dirty="0"/>
              <a:t>requisits de la modificació</a:t>
            </a:r>
            <a:r>
              <a:rPr lang="es-ES" dirty="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s-ES" dirty="0" smtClean="0"/>
              <a:t/>
            </a:r>
            <a:br>
              <a:rPr lang="es-ES" dirty="0" smtClean="0"/>
            </a:br>
            <a:r>
              <a:rPr lang="es-ES" dirty="0" smtClean="0"/>
              <a:t>IMPAGAMENT </a:t>
            </a:r>
            <a:r>
              <a:rPr lang="es-ES" dirty="0"/>
              <a:t>DELS CRÈDITS</a:t>
            </a:r>
          </a:p>
        </p:txBody>
      </p:sp>
      <p:sp>
        <p:nvSpPr>
          <p:cNvPr id="3075" name="Rectangle 3"/>
          <p:cNvSpPr>
            <a:spLocks noGrp="1" noChangeArrowheads="1"/>
          </p:cNvSpPr>
          <p:nvPr>
            <p:ph type="body" idx="1"/>
          </p:nvPr>
        </p:nvSpPr>
        <p:spPr/>
        <p:txBody>
          <a:bodyPr/>
          <a:lstStyle/>
          <a:p>
            <a:pPr marL="609600" indent="-609600">
              <a:buFontTx/>
              <a:buNone/>
            </a:pPr>
            <a:endParaRPr lang="es-ES" sz="2000" b="1" dirty="0" smtClean="0"/>
          </a:p>
          <a:p>
            <a:pPr marL="609600" indent="-609600">
              <a:buFontTx/>
              <a:buNone/>
            </a:pPr>
            <a:r>
              <a:rPr lang="es-ES" sz="2000" b="1" dirty="0" smtClean="0"/>
              <a:t>DIFERENTS </a:t>
            </a:r>
            <a:r>
              <a:rPr lang="es-ES" sz="2000" b="1" dirty="0"/>
              <a:t>SITUACIONS:</a:t>
            </a:r>
          </a:p>
          <a:p>
            <a:pPr marL="609600" indent="-609600">
              <a:buFontTx/>
              <a:buNone/>
            </a:pPr>
            <a:endParaRPr lang="es-ES" sz="2000" dirty="0"/>
          </a:p>
          <a:p>
            <a:pPr marL="609600" indent="-609600">
              <a:buFontTx/>
              <a:buAutoNum type="arabicPeriod"/>
            </a:pPr>
            <a:r>
              <a:rPr lang="es-ES" sz="2000" dirty="0"/>
              <a:t>IMPAGAMENT SENSE CONCURS</a:t>
            </a:r>
          </a:p>
          <a:p>
            <a:pPr marL="1371600" lvl="2" indent="-457200">
              <a:buFontTx/>
              <a:buNone/>
            </a:pPr>
            <a:endParaRPr lang="es-ES" sz="1600" dirty="0"/>
          </a:p>
          <a:p>
            <a:pPr marL="1371600" lvl="2" indent="-457200">
              <a:buFontTx/>
              <a:buAutoNum type="alphaUcParenR"/>
            </a:pPr>
            <a:r>
              <a:rPr lang="es-ES" sz="1600" dirty="0"/>
              <a:t>NO INSTAR DEMANDA JUDICIAL</a:t>
            </a:r>
          </a:p>
          <a:p>
            <a:pPr marL="1371600" lvl="2" indent="-457200">
              <a:buFontTx/>
              <a:buAutoNum type="alphaUcParenR"/>
            </a:pPr>
            <a:r>
              <a:rPr lang="es-ES" sz="1600" dirty="0"/>
              <a:t>INSTAR DEMANDA JUDICIAL PER RECLAMACIÓ DE QUANTITATS.</a:t>
            </a:r>
          </a:p>
          <a:p>
            <a:pPr marL="1371600" lvl="2" indent="-457200">
              <a:buFontTx/>
              <a:buNone/>
            </a:pPr>
            <a:endParaRPr lang="es-ES" sz="1600" dirty="0"/>
          </a:p>
          <a:p>
            <a:pPr marL="609600" indent="-609600">
              <a:buFontTx/>
              <a:buAutoNum type="arabicPeriod"/>
            </a:pPr>
            <a:r>
              <a:rPr lang="es-ES" sz="2000" dirty="0"/>
              <a:t>SITUACIÓ DE CONCURS</a:t>
            </a:r>
          </a:p>
          <a:p>
            <a:pPr marL="609600" indent="-609600">
              <a:buFontTx/>
              <a:buAutoNum type="arabicPeriod"/>
            </a:pPr>
            <a:endParaRPr lang="es-ES" sz="2000" dirty="0"/>
          </a:p>
          <a:p>
            <a:pPr marL="609600" indent="-609600">
              <a:buFontTx/>
              <a:buAutoNum type="arabicPeriod"/>
            </a:pPr>
            <a:r>
              <a:rPr lang="es-ES" sz="2000" dirty="0"/>
              <a:t>CRÈDITS ASSEGURATS </a:t>
            </a:r>
          </a:p>
          <a:p>
            <a:pPr marL="609600" indent="-609600">
              <a:buFontTx/>
              <a:buNone/>
            </a:pPr>
            <a:endParaRPr lang="es-ES" sz="2000" dirty="0"/>
          </a:p>
          <a:p>
            <a:pPr marL="609600" indent="-609600">
              <a:buFontTx/>
              <a:buNone/>
            </a:pPr>
            <a:r>
              <a:rPr lang="es-ES" sz="2000" dirty="0"/>
              <a:t>	</a:t>
            </a:r>
          </a:p>
          <a:p>
            <a:pPr marL="609600" indent="-609600">
              <a:buFontTx/>
              <a:buAutoNum type="arabicPeriod"/>
            </a:pPr>
            <a:endParaRPr lang="es-ES"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457200" y="1412875"/>
            <a:ext cx="8291513" cy="4713288"/>
          </a:xfrm>
        </p:spPr>
        <p:txBody>
          <a:bodyPr/>
          <a:lstStyle/>
          <a:p>
            <a:pPr>
              <a:lnSpc>
                <a:spcPct val="90000"/>
              </a:lnSpc>
              <a:buFontTx/>
              <a:buNone/>
            </a:pPr>
            <a:endParaRPr lang="ca-ES" sz="2000" b="1" dirty="0"/>
          </a:p>
          <a:p>
            <a:pPr>
              <a:lnSpc>
                <a:spcPct val="90000"/>
              </a:lnSpc>
              <a:buFontTx/>
              <a:buNone/>
            </a:pPr>
            <a:r>
              <a:rPr lang="ca-ES" sz="2000" b="1" dirty="0"/>
              <a:t>b) del DEUTOR: </a:t>
            </a:r>
          </a:p>
          <a:p>
            <a:pPr>
              <a:lnSpc>
                <a:spcPct val="90000"/>
              </a:lnSpc>
              <a:buFontTx/>
              <a:buNone/>
            </a:pPr>
            <a:endParaRPr lang="ca-ES" sz="2000" b="1" dirty="0"/>
          </a:p>
          <a:p>
            <a:pPr>
              <a:lnSpc>
                <a:spcPct val="90000"/>
              </a:lnSpc>
            </a:pPr>
            <a:r>
              <a:rPr lang="ca-ES" sz="2000" dirty="0"/>
              <a:t>Fer constar en la </a:t>
            </a:r>
            <a:r>
              <a:rPr lang="ca-ES" sz="2000" b="1" dirty="0"/>
              <a:t>declaració – liquidació</a:t>
            </a:r>
            <a:r>
              <a:rPr lang="ca-ES" sz="2000" dirty="0"/>
              <a:t> del període en que es rebin les factures rectificatives, la minoració de les quotes rectificades.</a:t>
            </a:r>
          </a:p>
          <a:p>
            <a:pPr>
              <a:lnSpc>
                <a:spcPct val="90000"/>
              </a:lnSpc>
            </a:pPr>
            <a:r>
              <a:rPr lang="ca-ES" sz="2000" dirty="0"/>
              <a:t>Si té la condició d’</a:t>
            </a:r>
            <a:r>
              <a:rPr lang="ca-ES" sz="2000" b="1" dirty="0"/>
              <a:t>empresari</a:t>
            </a:r>
            <a:r>
              <a:rPr lang="ca-ES" sz="2000" dirty="0"/>
              <a:t> o professional, ha de </a:t>
            </a:r>
            <a:r>
              <a:rPr lang="ca-ES" sz="2000" b="1" dirty="0"/>
              <a:t>comunicar </a:t>
            </a:r>
            <a:r>
              <a:rPr lang="ca-ES" sz="2000" dirty="0"/>
              <a:t>a la AEAT en el termini de presentació de la declaració - liquidació indicada anteriorment, la recepció de les factures rectificatives, especificant </a:t>
            </a:r>
            <a:r>
              <a:rPr lang="ca-ES" sz="2000" dirty="0" err="1"/>
              <a:t>l’import</a:t>
            </a:r>
            <a:r>
              <a:rPr lang="ca-ES" sz="2000" dirty="0"/>
              <a:t> de les quotes rectificades i de las no deduïbles.</a:t>
            </a:r>
          </a:p>
          <a:p>
            <a:pPr>
              <a:lnSpc>
                <a:spcPct val="90000"/>
              </a:lnSpc>
            </a:pPr>
            <a:r>
              <a:rPr lang="ca-ES" sz="2000" dirty="0"/>
              <a:t>Si no té la condició d’empresari o professional, l’Administració podrà requerir l’aportació de les factures rectificatives que li enviï el creditor.</a:t>
            </a:r>
          </a:p>
          <a:p>
            <a:pPr>
              <a:lnSpc>
                <a:spcPct val="90000"/>
              </a:lnSpc>
              <a:buFontTx/>
              <a:buNone/>
            </a:pPr>
            <a:endParaRPr lang="es-ES" sz="2000" dirty="0"/>
          </a:p>
        </p:txBody>
      </p:sp>
      <p:sp>
        <p:nvSpPr>
          <p:cNvPr id="3" name="Rectangle 2"/>
          <p:cNvSpPr>
            <a:spLocks noGrp="1" noChangeArrowheads="1"/>
          </p:cNvSpPr>
          <p:nvPr>
            <p:ph type="title"/>
          </p:nvPr>
        </p:nvSpPr>
        <p:spPr>
          <a:xfrm>
            <a:off x="3132138" y="274638"/>
            <a:ext cx="5554662" cy="1138237"/>
          </a:xfrm>
        </p:spPr>
        <p:txBody>
          <a:bodyPr/>
          <a:lstStyle/>
          <a:p>
            <a:r>
              <a:rPr lang="ca-ES" dirty="0" smtClean="0"/>
              <a:t/>
            </a:r>
            <a:br>
              <a:rPr lang="ca-ES" dirty="0" smtClean="0"/>
            </a:br>
            <a:r>
              <a:rPr lang="ca-ES" dirty="0" smtClean="0"/>
              <a:t>Altres </a:t>
            </a:r>
            <a:r>
              <a:rPr lang="ca-ES" dirty="0"/>
              <a:t>requisits de la modificació</a:t>
            </a:r>
            <a:r>
              <a:rPr lang="es-ES" dirty="0"/>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457200" y="1412875"/>
            <a:ext cx="8291513" cy="4713288"/>
          </a:xfrm>
        </p:spPr>
        <p:txBody>
          <a:bodyPr/>
          <a:lstStyle/>
          <a:p>
            <a:pPr>
              <a:lnSpc>
                <a:spcPct val="90000"/>
              </a:lnSpc>
              <a:buFontTx/>
              <a:buNone/>
            </a:pPr>
            <a:endParaRPr lang="ca-ES" sz="2000" b="1" dirty="0"/>
          </a:p>
          <a:p>
            <a:pPr>
              <a:lnSpc>
                <a:spcPct val="90000"/>
              </a:lnSpc>
              <a:buFontTx/>
              <a:buNone/>
            </a:pPr>
            <a:endParaRPr lang="es-ES" sz="2000" dirty="0" smtClean="0"/>
          </a:p>
          <a:p>
            <a:pPr>
              <a:lnSpc>
                <a:spcPct val="90000"/>
              </a:lnSpc>
              <a:buFontTx/>
              <a:buNone/>
            </a:pPr>
            <a:r>
              <a:rPr lang="es-ES" sz="2000" dirty="0" smtClean="0"/>
              <a:t>	La factura </a:t>
            </a:r>
            <a:r>
              <a:rPr lang="es-ES" sz="2000" dirty="0" err="1" smtClean="0"/>
              <a:t>rectficativa</a:t>
            </a:r>
            <a:r>
              <a:rPr lang="es-ES" sz="2000" dirty="0" smtClean="0"/>
              <a:t> </a:t>
            </a:r>
            <a:r>
              <a:rPr lang="es-ES" sz="2000" dirty="0" err="1" smtClean="0"/>
              <a:t>haurà</a:t>
            </a:r>
            <a:r>
              <a:rPr lang="es-ES" sz="2000" dirty="0" smtClean="0"/>
              <a:t> de </a:t>
            </a:r>
            <a:r>
              <a:rPr lang="es-ES" sz="2000" dirty="0" err="1" smtClean="0"/>
              <a:t>contenir</a:t>
            </a:r>
            <a:r>
              <a:rPr lang="es-ES" sz="2000" dirty="0" smtClean="0"/>
              <a:t>, </a:t>
            </a:r>
            <a:r>
              <a:rPr lang="es-ES" sz="2000" dirty="0" err="1" smtClean="0"/>
              <a:t>com</a:t>
            </a:r>
            <a:r>
              <a:rPr lang="es-ES" sz="2000" dirty="0" smtClean="0"/>
              <a:t> </a:t>
            </a:r>
            <a:r>
              <a:rPr lang="es-ES" sz="2000" dirty="0" err="1" smtClean="0"/>
              <a:t>qualsevol</a:t>
            </a:r>
            <a:r>
              <a:rPr lang="es-ES" sz="2000" dirty="0" smtClean="0"/>
              <a:t> factura, les </a:t>
            </a:r>
            <a:r>
              <a:rPr lang="es-ES" sz="2000" dirty="0" err="1" smtClean="0"/>
              <a:t>dades</a:t>
            </a:r>
            <a:r>
              <a:rPr lang="es-ES" sz="2000" dirty="0" smtClean="0"/>
              <a:t> que </a:t>
            </a:r>
            <a:r>
              <a:rPr lang="es-ES" sz="2000" dirty="0" err="1" smtClean="0"/>
              <a:t>estableix</a:t>
            </a:r>
            <a:r>
              <a:rPr lang="es-ES" sz="2000" dirty="0" smtClean="0"/>
              <a:t> </a:t>
            </a:r>
            <a:r>
              <a:rPr lang="es-ES" sz="2000" dirty="0" err="1" smtClean="0"/>
              <a:t>l'article</a:t>
            </a:r>
            <a:r>
              <a:rPr lang="es-ES" sz="2000" dirty="0" smtClean="0"/>
              <a:t> 6 del </a:t>
            </a:r>
            <a:r>
              <a:rPr lang="es-ES" sz="2000" dirty="0" err="1" smtClean="0"/>
              <a:t>Reial</a:t>
            </a:r>
            <a:r>
              <a:rPr lang="es-ES" sz="2000" dirty="0" smtClean="0"/>
              <a:t> </a:t>
            </a:r>
            <a:r>
              <a:rPr lang="es-ES" sz="2000" dirty="0" err="1" smtClean="0"/>
              <a:t>decret</a:t>
            </a:r>
            <a:r>
              <a:rPr lang="es-ES" sz="2000" dirty="0" smtClean="0"/>
              <a:t> 1496/2003, a </a:t>
            </a:r>
            <a:r>
              <a:rPr lang="es-ES" sz="2000" dirty="0" err="1" smtClean="0"/>
              <a:t>més</a:t>
            </a:r>
            <a:r>
              <a:rPr lang="es-ES" sz="2000" dirty="0" smtClean="0"/>
              <a:t> de les </a:t>
            </a:r>
            <a:r>
              <a:rPr lang="es-ES" sz="2000" dirty="0" err="1" smtClean="0"/>
              <a:t>següents</a:t>
            </a:r>
            <a:r>
              <a:rPr lang="es-ES" sz="2000" dirty="0" smtClean="0"/>
              <a:t> </a:t>
            </a:r>
            <a:r>
              <a:rPr lang="es-ES" sz="2000" dirty="0" err="1" smtClean="0"/>
              <a:t>especialitats</a:t>
            </a:r>
            <a:r>
              <a:rPr lang="es-ES" sz="2000" dirty="0" smtClean="0"/>
              <a:t> (per la </a:t>
            </a:r>
            <a:r>
              <a:rPr lang="es-ES" sz="2000" dirty="0" err="1" smtClean="0"/>
              <a:t>seva</a:t>
            </a:r>
            <a:r>
              <a:rPr lang="es-ES" sz="2000" dirty="0" smtClean="0"/>
              <a:t> </a:t>
            </a:r>
            <a:r>
              <a:rPr lang="es-ES" sz="2000" dirty="0" err="1" smtClean="0"/>
              <a:t>finalitat</a:t>
            </a:r>
            <a:r>
              <a:rPr lang="es-ES" sz="2000" dirty="0" smtClean="0"/>
              <a:t> </a:t>
            </a:r>
            <a:r>
              <a:rPr lang="es-ES" sz="2000" dirty="0" err="1" smtClean="0"/>
              <a:t>rectficativa</a:t>
            </a:r>
            <a:r>
              <a:rPr lang="es-ES" sz="2000" dirty="0" smtClean="0"/>
              <a:t>):</a:t>
            </a:r>
          </a:p>
          <a:p>
            <a:pPr>
              <a:lnSpc>
                <a:spcPct val="90000"/>
              </a:lnSpc>
              <a:buFontTx/>
              <a:buNone/>
            </a:pPr>
            <a:r>
              <a:rPr lang="es-ES" sz="2000" dirty="0" smtClean="0"/>
              <a:t/>
            </a:r>
            <a:br>
              <a:rPr lang="es-ES" sz="2000" dirty="0" smtClean="0"/>
            </a:br>
            <a:r>
              <a:rPr lang="es-ES" sz="2000" dirty="0" smtClean="0"/>
              <a:t>• </a:t>
            </a:r>
            <a:r>
              <a:rPr lang="es-ES" sz="2000" dirty="0" err="1" smtClean="0"/>
              <a:t>Tindrà</a:t>
            </a:r>
            <a:r>
              <a:rPr lang="es-ES" sz="2000" dirty="0" smtClean="0"/>
              <a:t> un nombre de </a:t>
            </a:r>
            <a:r>
              <a:rPr lang="es-ES" sz="2000" dirty="0" err="1" smtClean="0"/>
              <a:t>sèrie</a:t>
            </a:r>
            <a:r>
              <a:rPr lang="es-ES" sz="2000" dirty="0" smtClean="0"/>
              <a:t> especial.</a:t>
            </a:r>
          </a:p>
          <a:p>
            <a:pPr>
              <a:lnSpc>
                <a:spcPct val="90000"/>
              </a:lnSpc>
              <a:buFontTx/>
              <a:buNone/>
            </a:pPr>
            <a:r>
              <a:rPr lang="es-ES" sz="2000" dirty="0" smtClean="0"/>
              <a:t/>
            </a:r>
            <a:br>
              <a:rPr lang="es-ES" sz="2000" dirty="0" smtClean="0"/>
            </a:br>
            <a:r>
              <a:rPr lang="es-ES" sz="2000" dirty="0" smtClean="0"/>
              <a:t>• Es </a:t>
            </a:r>
            <a:r>
              <a:rPr lang="es-ES" sz="2000" dirty="0" err="1" smtClean="0"/>
              <a:t>farà</a:t>
            </a:r>
            <a:r>
              <a:rPr lang="es-ES" sz="2000" dirty="0" smtClean="0"/>
              <a:t> constar la </a:t>
            </a:r>
            <a:r>
              <a:rPr lang="es-ES" sz="2000" dirty="0" err="1" smtClean="0"/>
              <a:t>seva</a:t>
            </a:r>
            <a:r>
              <a:rPr lang="es-ES" sz="2000" dirty="0" smtClean="0"/>
              <a:t> </a:t>
            </a:r>
            <a:r>
              <a:rPr lang="es-ES" sz="2000" dirty="0" err="1" smtClean="0"/>
              <a:t>condició</a:t>
            </a:r>
            <a:r>
              <a:rPr lang="es-ES" sz="2000" dirty="0" smtClean="0"/>
              <a:t> de </a:t>
            </a:r>
            <a:r>
              <a:rPr lang="es-ES" sz="2000" dirty="0" err="1" smtClean="0"/>
              <a:t>document</a:t>
            </a:r>
            <a:r>
              <a:rPr lang="es-ES" sz="2000" dirty="0" smtClean="0"/>
              <a:t> </a:t>
            </a:r>
            <a:r>
              <a:rPr lang="es-ES" sz="2000" dirty="0" err="1" smtClean="0"/>
              <a:t>rectificatiu</a:t>
            </a:r>
            <a:r>
              <a:rPr lang="es-ES" sz="2000" dirty="0" smtClean="0"/>
              <a:t> i la </a:t>
            </a:r>
            <a:r>
              <a:rPr lang="es-ES" sz="2000" dirty="0" err="1" smtClean="0"/>
              <a:t>descripció</a:t>
            </a:r>
            <a:r>
              <a:rPr lang="es-ES" sz="2000" dirty="0" smtClean="0"/>
              <a:t> de la causa que motiva la </a:t>
            </a:r>
            <a:r>
              <a:rPr lang="es-ES" sz="2000" dirty="0" err="1" smtClean="0"/>
              <a:t>rectificació</a:t>
            </a:r>
            <a:r>
              <a:rPr lang="es-ES" sz="2000" dirty="0" smtClean="0"/>
              <a:t>.</a:t>
            </a:r>
          </a:p>
          <a:p>
            <a:pPr>
              <a:lnSpc>
                <a:spcPct val="90000"/>
              </a:lnSpc>
              <a:buFontTx/>
              <a:buNone/>
            </a:pPr>
            <a:endParaRPr lang="es-ES" sz="2000" dirty="0" smtClean="0"/>
          </a:p>
          <a:p>
            <a:pPr>
              <a:lnSpc>
                <a:spcPct val="90000"/>
              </a:lnSpc>
              <a:buFontTx/>
              <a:buNone/>
            </a:pPr>
            <a:r>
              <a:rPr lang="es-ES" sz="2000" dirty="0" smtClean="0"/>
              <a:t>	• </a:t>
            </a:r>
            <a:r>
              <a:rPr lang="es-ES" sz="2000" dirty="0" err="1" smtClean="0"/>
              <a:t>Contindrà</a:t>
            </a:r>
            <a:r>
              <a:rPr lang="es-ES" sz="2000" dirty="0" smtClean="0"/>
              <a:t> les </a:t>
            </a:r>
            <a:r>
              <a:rPr lang="es-ES" sz="2000" dirty="0" err="1" smtClean="0"/>
              <a:t>dades</a:t>
            </a:r>
            <a:r>
              <a:rPr lang="es-ES" sz="2000" dirty="0" smtClean="0"/>
              <a:t> </a:t>
            </a:r>
            <a:r>
              <a:rPr lang="es-ES" sz="2000" dirty="0" err="1" smtClean="0"/>
              <a:t>identificatives</a:t>
            </a:r>
            <a:r>
              <a:rPr lang="es-ES" sz="2000" dirty="0" smtClean="0"/>
              <a:t> de la factura o </a:t>
            </a:r>
            <a:r>
              <a:rPr lang="es-ES" sz="2000" dirty="0" err="1" smtClean="0"/>
              <a:t>document</a:t>
            </a:r>
            <a:r>
              <a:rPr lang="es-ES" sz="2000" dirty="0" smtClean="0"/>
              <a:t> </a:t>
            </a:r>
            <a:r>
              <a:rPr lang="es-ES" sz="2000" dirty="0" err="1" smtClean="0"/>
              <a:t>substitutiu</a:t>
            </a:r>
            <a:r>
              <a:rPr lang="es-ES" sz="2000" dirty="0" smtClean="0"/>
              <a:t>, </a:t>
            </a:r>
            <a:r>
              <a:rPr lang="es-ES" sz="2000" dirty="0" err="1" smtClean="0"/>
              <a:t>així</a:t>
            </a:r>
            <a:r>
              <a:rPr lang="es-ES" sz="2000" dirty="0" smtClean="0"/>
              <a:t> </a:t>
            </a:r>
            <a:r>
              <a:rPr lang="es-ES" sz="2000" dirty="0" err="1" smtClean="0"/>
              <a:t>com</a:t>
            </a:r>
            <a:r>
              <a:rPr lang="es-ES" sz="2000" dirty="0" smtClean="0"/>
              <a:t> la </a:t>
            </a:r>
            <a:r>
              <a:rPr lang="es-ES" sz="2000" dirty="0" err="1" smtClean="0"/>
              <a:t>rectificació</a:t>
            </a:r>
            <a:r>
              <a:rPr lang="es-ES" sz="2000" dirty="0" smtClean="0"/>
              <a:t> efectuada.</a:t>
            </a:r>
            <a:endParaRPr lang="es-ES" sz="2000" dirty="0"/>
          </a:p>
        </p:txBody>
      </p:sp>
      <p:sp>
        <p:nvSpPr>
          <p:cNvPr id="3" name="Rectangle 2"/>
          <p:cNvSpPr>
            <a:spLocks noGrp="1" noChangeArrowheads="1"/>
          </p:cNvSpPr>
          <p:nvPr>
            <p:ph type="title"/>
          </p:nvPr>
        </p:nvSpPr>
        <p:spPr>
          <a:xfrm>
            <a:off x="3132138" y="274638"/>
            <a:ext cx="5554662" cy="1138237"/>
          </a:xfrm>
        </p:spPr>
        <p:txBody>
          <a:bodyPr/>
          <a:lstStyle/>
          <a:p>
            <a:r>
              <a:rPr lang="ca-ES" dirty="0" smtClean="0"/>
              <a:t/>
            </a:r>
            <a:br>
              <a:rPr lang="ca-ES" dirty="0" smtClean="0"/>
            </a:br>
            <a:r>
              <a:rPr lang="es-ES" dirty="0" err="1" smtClean="0"/>
              <a:t>Requisits</a:t>
            </a:r>
            <a:r>
              <a:rPr lang="es-ES" dirty="0" smtClean="0"/>
              <a:t> factures </a:t>
            </a:r>
            <a:r>
              <a:rPr lang="es-ES" dirty="0" err="1" smtClean="0"/>
              <a:t>rectificatives</a:t>
            </a:r>
            <a:endParaRPr lang="es-E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457200" y="1412875"/>
            <a:ext cx="8291513" cy="4713288"/>
          </a:xfrm>
        </p:spPr>
        <p:txBody>
          <a:bodyPr/>
          <a:lstStyle/>
          <a:p>
            <a:pPr>
              <a:lnSpc>
                <a:spcPct val="90000"/>
              </a:lnSpc>
              <a:buFontTx/>
              <a:buNone/>
            </a:pPr>
            <a:r>
              <a:rPr lang="ca-ES" sz="2000" b="1" dirty="0" smtClean="0"/>
              <a:t>EXEMPLE:</a:t>
            </a:r>
            <a:endParaRPr lang="ca-ES" sz="2000" b="1" dirty="0"/>
          </a:p>
          <a:p>
            <a:pPr>
              <a:buNone/>
            </a:pPr>
            <a:r>
              <a:rPr lang="es-ES" sz="2000" dirty="0" smtClean="0"/>
              <a:t>	</a:t>
            </a:r>
            <a:r>
              <a:rPr lang="es-ES" sz="900" dirty="0" smtClean="0"/>
              <a:t>Datos emisor: CIF, dirección, número, CP, Localidad</a:t>
            </a:r>
            <a:br>
              <a:rPr lang="es-ES" sz="900" dirty="0" smtClean="0"/>
            </a:br>
            <a:r>
              <a:rPr lang="es-ES" sz="900" dirty="0" smtClean="0"/>
              <a:t/>
            </a:r>
            <a:br>
              <a:rPr lang="es-ES" sz="900" dirty="0" smtClean="0"/>
            </a:br>
            <a:r>
              <a:rPr lang="es-ES" sz="900" dirty="0" smtClean="0"/>
              <a:t/>
            </a:r>
            <a:br>
              <a:rPr lang="es-ES" sz="900" dirty="0" smtClean="0"/>
            </a:br>
            <a:r>
              <a:rPr lang="es-ES" sz="900" dirty="0" smtClean="0"/>
              <a:t>Fecha : ..............</a:t>
            </a:r>
            <a:br>
              <a:rPr lang="es-ES" sz="900" dirty="0" smtClean="0"/>
            </a:br>
            <a:r>
              <a:rPr lang="es-ES" sz="900" dirty="0" smtClean="0"/>
              <a:t>N° Factura rectificativa : (</a:t>
            </a:r>
            <a:r>
              <a:rPr lang="es-ES" sz="900" b="1" dirty="0" smtClean="0"/>
              <a:t>de serie diferente</a:t>
            </a:r>
            <a:r>
              <a:rPr lang="es-ES" sz="900" dirty="0" smtClean="0"/>
              <a:t>)....................</a:t>
            </a:r>
            <a:br>
              <a:rPr lang="es-ES" sz="900" dirty="0" smtClean="0"/>
            </a:br>
            <a:r>
              <a:rPr lang="es-ES" sz="900" dirty="0" smtClean="0"/>
              <a:t/>
            </a:r>
            <a:br>
              <a:rPr lang="es-ES" sz="900" dirty="0" smtClean="0"/>
            </a:br>
            <a:r>
              <a:rPr lang="es-ES" sz="900" dirty="0" smtClean="0"/>
              <a:t>Datos cliente: CIF, dirección, número, CP, Localidad</a:t>
            </a:r>
            <a:br>
              <a:rPr lang="es-ES" sz="900" dirty="0" smtClean="0"/>
            </a:br>
            <a:r>
              <a:rPr lang="es-ES" sz="900" dirty="0" smtClean="0"/>
              <a:t/>
            </a:r>
            <a:br>
              <a:rPr lang="es-ES" sz="900" dirty="0" smtClean="0"/>
            </a:br>
            <a:r>
              <a:rPr lang="es-ES" sz="900" dirty="0" smtClean="0"/>
              <a:t/>
            </a:r>
            <a:br>
              <a:rPr lang="es-ES" sz="900" dirty="0" smtClean="0"/>
            </a:br>
            <a:r>
              <a:rPr lang="es-ES" sz="900" dirty="0" smtClean="0"/>
              <a:t/>
            </a:r>
            <a:br>
              <a:rPr lang="es-ES" sz="900" dirty="0" smtClean="0"/>
            </a:br>
            <a:r>
              <a:rPr lang="es-ES" sz="900" dirty="0" smtClean="0"/>
              <a:t>Descripción:</a:t>
            </a:r>
            <a:br>
              <a:rPr lang="es-ES" sz="900" dirty="0" smtClean="0"/>
            </a:br>
            <a:r>
              <a:rPr lang="es-ES" sz="900" dirty="0" smtClean="0"/>
              <a:t/>
            </a:r>
            <a:br>
              <a:rPr lang="es-ES" sz="900" dirty="0" smtClean="0"/>
            </a:br>
            <a:r>
              <a:rPr lang="es-ES" sz="900" dirty="0" smtClean="0"/>
              <a:t>Anulación de la cuota de IVA de la factura nº........... de fecha ...........al amparo del Art. 80 de la Ley de I.V.A vigente, por estar dicha empresa en concurso de acreedores/demandada judicialmente.</a:t>
            </a:r>
            <a:br>
              <a:rPr lang="es-ES" sz="900" dirty="0" smtClean="0"/>
            </a:br>
            <a:r>
              <a:rPr lang="es-ES" sz="900" dirty="0" smtClean="0"/>
              <a:t/>
            </a:r>
            <a:br>
              <a:rPr lang="es-ES" sz="900" dirty="0" smtClean="0"/>
            </a:br>
            <a:r>
              <a:rPr lang="es-ES" sz="900" dirty="0" smtClean="0"/>
              <a:t/>
            </a:r>
            <a:br>
              <a:rPr lang="es-ES" sz="900" dirty="0" smtClean="0"/>
            </a:br>
            <a:r>
              <a:rPr lang="es-ES" sz="900" dirty="0" smtClean="0"/>
              <a:t/>
            </a:r>
            <a:br>
              <a:rPr lang="es-ES" sz="900" dirty="0" smtClean="0"/>
            </a:br>
            <a:r>
              <a:rPr lang="es-ES" sz="900" dirty="0" smtClean="0"/>
              <a:t>B. Imponible: -</a:t>
            </a:r>
            <a:br>
              <a:rPr lang="es-ES" sz="900" dirty="0" smtClean="0"/>
            </a:br>
            <a:r>
              <a:rPr lang="es-ES" sz="900" dirty="0" smtClean="0"/>
              <a:t>IVA 18%: -</a:t>
            </a:r>
            <a:br>
              <a:rPr lang="es-ES" sz="900" dirty="0" smtClean="0"/>
            </a:br>
            <a:r>
              <a:rPr lang="es-ES" sz="900" dirty="0" smtClean="0"/>
              <a:t>Total: -</a:t>
            </a:r>
            <a:br>
              <a:rPr lang="es-ES" sz="900" dirty="0" smtClean="0"/>
            </a:br>
            <a:r>
              <a:rPr lang="es-ES" sz="900" dirty="0" smtClean="0"/>
              <a:t/>
            </a:r>
            <a:br>
              <a:rPr lang="es-ES" sz="900" dirty="0" smtClean="0"/>
            </a:br>
            <a:r>
              <a:rPr lang="es-ES" sz="900" dirty="0" smtClean="0"/>
              <a:t/>
            </a:r>
            <a:br>
              <a:rPr lang="es-ES" sz="900" dirty="0" smtClean="0"/>
            </a:br>
            <a:r>
              <a:rPr lang="es-ES" sz="900" dirty="0" smtClean="0"/>
              <a:t>Observaciones:</a:t>
            </a:r>
          </a:p>
          <a:p>
            <a:pPr>
              <a:buNone/>
            </a:pPr>
            <a:r>
              <a:rPr lang="es-ES" sz="900" dirty="0" smtClean="0"/>
              <a:t>	</a:t>
            </a:r>
          </a:p>
          <a:p>
            <a:pPr>
              <a:buNone/>
            </a:pPr>
            <a:r>
              <a:rPr lang="es-ES" sz="900" dirty="0" smtClean="0"/>
              <a:t>	Esta factura rectificativa no implica en ningún modo la renuncia del emisor al cobro de los importes que el destinatario le adeuda, emitiéndose al efecto de recuperar el IVA no satisfecho por el destinatario, según lo establecido en el artículo 80 de la Ley del Impuesto sobre el Valor Añadido.</a:t>
            </a:r>
          </a:p>
          <a:p>
            <a:pPr>
              <a:buNone/>
            </a:pPr>
            <a:r>
              <a:rPr lang="es-ES" sz="900" dirty="0" smtClean="0"/>
              <a:t>	Esta factura no se refiere a créditos garantizados, afianzados o asegurados, a créditos entre personas o entidades vinculadas, a créditos adeudados o afianzados por entes públicos ni a operaciones cuyo destinatario no está establecido en el territorio de aplicación del impuesto ni en Canarias, Ceuta o Melilla, en los términos previstos en el artículo 80 de la Ley del Impuesto.</a:t>
            </a:r>
            <a:endParaRPr lang="es-ES" sz="900" dirty="0"/>
          </a:p>
        </p:txBody>
      </p:sp>
      <p:sp>
        <p:nvSpPr>
          <p:cNvPr id="3" name="Rectangle 2"/>
          <p:cNvSpPr>
            <a:spLocks noGrp="1" noChangeArrowheads="1"/>
          </p:cNvSpPr>
          <p:nvPr>
            <p:ph type="title"/>
          </p:nvPr>
        </p:nvSpPr>
        <p:spPr>
          <a:xfrm>
            <a:off x="3132138" y="274638"/>
            <a:ext cx="5554662" cy="1138237"/>
          </a:xfrm>
        </p:spPr>
        <p:txBody>
          <a:bodyPr/>
          <a:lstStyle/>
          <a:p>
            <a:r>
              <a:rPr lang="ca-ES" dirty="0" smtClean="0"/>
              <a:t/>
            </a:r>
            <a:br>
              <a:rPr lang="ca-ES" dirty="0" smtClean="0"/>
            </a:br>
            <a:r>
              <a:rPr lang="es-ES" dirty="0" err="1" smtClean="0"/>
              <a:t>Requisits</a:t>
            </a:r>
            <a:r>
              <a:rPr lang="es-ES" dirty="0" smtClean="0"/>
              <a:t> factures </a:t>
            </a:r>
            <a:r>
              <a:rPr lang="es-ES" dirty="0" err="1" smtClean="0"/>
              <a:t>rectificatives</a:t>
            </a:r>
            <a:endParaRPr lang="es-E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Marcador de contenido" descr="ESIME.png"/>
          <p:cNvPicPr>
            <a:picLocks noGrp="1" noChangeAspect="1"/>
          </p:cNvPicPr>
          <p:nvPr>
            <p:ph idx="1"/>
          </p:nvPr>
        </p:nvPicPr>
        <p:blipFill>
          <a:blip r:embed="rId2" cstate="print"/>
          <a:stretch>
            <a:fillRect/>
          </a:stretch>
        </p:blipFill>
        <p:spPr>
          <a:xfrm>
            <a:off x="611560" y="1556792"/>
            <a:ext cx="7560840" cy="4536504"/>
          </a:xfrm>
        </p:spPr>
      </p:pic>
      <p:sp>
        <p:nvSpPr>
          <p:cNvPr id="3" name="Rectangle 2"/>
          <p:cNvSpPr>
            <a:spLocks noGrp="1" noChangeArrowheads="1"/>
          </p:cNvSpPr>
          <p:nvPr>
            <p:ph type="title"/>
          </p:nvPr>
        </p:nvSpPr>
        <p:spPr>
          <a:xfrm>
            <a:off x="3132138" y="274638"/>
            <a:ext cx="5554662" cy="1138237"/>
          </a:xfrm>
        </p:spPr>
        <p:txBody>
          <a:bodyPr/>
          <a:lstStyle/>
          <a:p>
            <a:r>
              <a:rPr lang="ca-ES" dirty="0" smtClean="0"/>
              <a:t/>
            </a:r>
            <a:br>
              <a:rPr lang="ca-ES" dirty="0" smtClean="0"/>
            </a:br>
            <a:r>
              <a:rPr lang="es-ES" dirty="0" err="1" smtClean="0"/>
              <a:t>Requisits</a:t>
            </a:r>
            <a:r>
              <a:rPr lang="es-ES" dirty="0" smtClean="0"/>
              <a:t> factures </a:t>
            </a:r>
            <a:r>
              <a:rPr lang="es-ES" dirty="0" err="1" smtClean="0"/>
              <a:t>rectificatives</a:t>
            </a:r>
            <a:endParaRPr lang="es-E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s-ES" sz="3200" dirty="0"/>
              <a:t/>
            </a:r>
            <a:br>
              <a:rPr lang="es-ES" sz="3200" dirty="0"/>
            </a:br>
            <a:r>
              <a:rPr lang="es-ES" sz="3200" dirty="0"/>
              <a:t>1.-IMPAGAMENT SENSE CONCURS</a:t>
            </a:r>
          </a:p>
        </p:txBody>
      </p:sp>
      <p:sp>
        <p:nvSpPr>
          <p:cNvPr id="7171" name="Rectangle 3"/>
          <p:cNvSpPr>
            <a:spLocks noGrp="1" noChangeArrowheads="1"/>
          </p:cNvSpPr>
          <p:nvPr>
            <p:ph type="body" idx="1"/>
          </p:nvPr>
        </p:nvSpPr>
        <p:spPr/>
        <p:txBody>
          <a:bodyPr/>
          <a:lstStyle/>
          <a:p>
            <a:pPr>
              <a:buFontTx/>
              <a:buNone/>
            </a:pPr>
            <a:r>
              <a:rPr lang="ca-ES" dirty="0"/>
              <a:t>Dos supòsits:</a:t>
            </a:r>
          </a:p>
          <a:p>
            <a:pPr>
              <a:buFontTx/>
              <a:buNone/>
            </a:pPr>
            <a:endParaRPr lang="ca-ES" dirty="0"/>
          </a:p>
          <a:p>
            <a:pPr>
              <a:buFontTx/>
              <a:buNone/>
            </a:pPr>
            <a:r>
              <a:rPr lang="es-ES" sz="2400" b="1" dirty="0"/>
              <a:t>A) </a:t>
            </a:r>
            <a:r>
              <a:rPr lang="ca-ES" sz="2400" b="1" dirty="0"/>
              <a:t>No instar demanda judicial.</a:t>
            </a:r>
          </a:p>
          <a:p>
            <a:pPr>
              <a:buFontTx/>
              <a:buNone/>
            </a:pPr>
            <a:endParaRPr lang="ca-ES" b="1" dirty="0"/>
          </a:p>
          <a:p>
            <a:pPr algn="just">
              <a:buFontTx/>
              <a:buNone/>
            </a:pPr>
            <a:r>
              <a:rPr lang="ca-ES" dirty="0"/>
              <a:t>	</a:t>
            </a:r>
            <a:r>
              <a:rPr lang="ca-ES" sz="2000" dirty="0"/>
              <a:t>En el supòsit que no es presenti demanda de reclamació de quantitats, no hi ha cap possibilitat de poder recuperar </a:t>
            </a:r>
            <a:r>
              <a:rPr lang="ca-ES" sz="2000" dirty="0" err="1"/>
              <a:t>l’IVA</a:t>
            </a:r>
            <a:r>
              <a:rPr lang="ca-ES" sz="2000" dirty="0"/>
              <a:t> en el cas concret que tinguem un impagament</a:t>
            </a:r>
            <a:r>
              <a:rPr lang="ca-ES" sz="2000" dirty="0" smtClean="0"/>
              <a:t>.</a:t>
            </a:r>
          </a:p>
          <a:p>
            <a:pPr>
              <a:buFontTx/>
              <a:buNone/>
            </a:pPr>
            <a:endParaRPr lang="ca-ES" sz="2000" dirty="0" smtClean="0"/>
          </a:p>
          <a:p>
            <a:pPr>
              <a:buFontTx/>
              <a:buNone/>
            </a:pPr>
            <a:r>
              <a:rPr lang="ca-ES" sz="2000" dirty="0" smtClean="0"/>
              <a:t>	</a:t>
            </a:r>
            <a:endParaRPr lang="ca-E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s-ES"/>
              <a:t>	</a:t>
            </a:r>
          </a:p>
        </p:txBody>
      </p:sp>
      <p:sp>
        <p:nvSpPr>
          <p:cNvPr id="8195" name="Rectangle 3"/>
          <p:cNvSpPr>
            <a:spLocks noGrp="1" noChangeArrowheads="1"/>
          </p:cNvSpPr>
          <p:nvPr>
            <p:ph type="body" idx="1"/>
          </p:nvPr>
        </p:nvSpPr>
        <p:spPr>
          <a:xfrm>
            <a:off x="395288" y="1484312"/>
            <a:ext cx="8291512" cy="5185047"/>
          </a:xfrm>
        </p:spPr>
        <p:txBody>
          <a:bodyPr/>
          <a:lstStyle/>
          <a:p>
            <a:pPr algn="just">
              <a:lnSpc>
                <a:spcPct val="80000"/>
              </a:lnSpc>
              <a:buFontTx/>
              <a:buNone/>
            </a:pPr>
            <a:r>
              <a:rPr lang="ca-ES" sz="2400" b="1" dirty="0" smtClean="0"/>
              <a:t>B</a:t>
            </a:r>
            <a:r>
              <a:rPr lang="ca-ES" sz="2400" b="1" dirty="0"/>
              <a:t>) Instar demanda judicial per reclamació de quantitats.</a:t>
            </a:r>
          </a:p>
          <a:p>
            <a:pPr algn="just">
              <a:lnSpc>
                <a:spcPct val="80000"/>
              </a:lnSpc>
              <a:buFontTx/>
              <a:buNone/>
            </a:pPr>
            <a:r>
              <a:rPr lang="ca-ES" sz="2000" dirty="0" smtClean="0"/>
              <a:t>S’han </a:t>
            </a:r>
            <a:r>
              <a:rPr lang="ca-ES" sz="2000" dirty="0"/>
              <a:t>de donar diferents circumstàncies:</a:t>
            </a:r>
          </a:p>
          <a:p>
            <a:pPr algn="just">
              <a:lnSpc>
                <a:spcPct val="80000"/>
              </a:lnSpc>
              <a:buFontTx/>
              <a:buNone/>
            </a:pPr>
            <a:r>
              <a:rPr lang="ca-ES" sz="2000" dirty="0"/>
              <a:t>	</a:t>
            </a:r>
            <a:endParaRPr lang="ca-ES" sz="1600" dirty="0"/>
          </a:p>
          <a:p>
            <a:pPr algn="just">
              <a:lnSpc>
                <a:spcPct val="80000"/>
              </a:lnSpc>
              <a:buFontTx/>
              <a:buNone/>
            </a:pPr>
            <a:r>
              <a:rPr lang="ca-ES" sz="1600" dirty="0"/>
              <a:t>	</a:t>
            </a:r>
            <a:r>
              <a:rPr lang="ca-ES" sz="1800" dirty="0"/>
              <a:t>1ª.- Que el destinatari actuï com </a:t>
            </a:r>
            <a:r>
              <a:rPr lang="ca-ES" sz="1800" b="1" dirty="0"/>
              <a:t>empresari o professional</a:t>
            </a:r>
            <a:r>
              <a:rPr lang="ca-ES" sz="1800" dirty="0"/>
              <a:t>. No obstant des del 1-1-04, queda autoritzat el destinatari que no tingui la consideració d’empresari o professional, sempre que la base imposable de </a:t>
            </a:r>
            <a:r>
              <a:rPr lang="ca-ES" sz="1800" dirty="0" err="1"/>
              <a:t>l’IVA</a:t>
            </a:r>
            <a:r>
              <a:rPr lang="ca-ES" sz="1800" dirty="0"/>
              <a:t> exclòs sigui superior a 300.-€</a:t>
            </a:r>
            <a:r>
              <a:rPr lang="ca-ES" sz="1800" dirty="0" smtClean="0"/>
              <a:t>.</a:t>
            </a:r>
          </a:p>
          <a:p>
            <a:pPr algn="just">
              <a:lnSpc>
                <a:spcPct val="80000"/>
              </a:lnSpc>
              <a:buFontTx/>
              <a:buNone/>
            </a:pPr>
            <a:endParaRPr lang="ca-ES" sz="1800" dirty="0"/>
          </a:p>
          <a:p>
            <a:pPr algn="just">
              <a:lnSpc>
                <a:spcPct val="80000"/>
              </a:lnSpc>
              <a:buFontTx/>
              <a:buNone/>
            </a:pPr>
            <a:r>
              <a:rPr lang="ca-ES" sz="1800" dirty="0"/>
              <a:t>	2ª.- Que hagi transcorregut almenys </a:t>
            </a:r>
            <a:r>
              <a:rPr lang="ca-ES" sz="1800" b="1" u="sng" dirty="0"/>
              <a:t>un any </a:t>
            </a:r>
            <a:r>
              <a:rPr lang="ca-ES" sz="1800" dirty="0"/>
              <a:t>des del meritament del impost repercutit sense que s’hagi obtingut el pagament de la totalitat o part del crèdit respectiu, estant aquest circumstància reflectida en els llibres registres de l’impost</a:t>
            </a:r>
            <a:r>
              <a:rPr lang="ca-ES" sz="1800" dirty="0" smtClean="0"/>
              <a:t>.  En el cas d'empreses que no tinguin la consideració de Grans empreses (import net de la xifra de negocis inferior a 6.010.121,04 €), el termini per modificar la base imposable serà de </a:t>
            </a:r>
            <a:r>
              <a:rPr lang="ca-ES" sz="1800" b="1" i="1" u="sng" dirty="0" smtClean="0"/>
              <a:t>sis mesos.</a:t>
            </a:r>
            <a:r>
              <a:rPr lang="ca-ES" sz="1800" dirty="0" smtClean="0"/>
              <a:t>  </a:t>
            </a:r>
            <a:r>
              <a:rPr lang="ca-ES" sz="1800" b="1" i="1" dirty="0" smtClean="0"/>
              <a:t>A la Llei 26/2014, de 27/11/2014 de Reforma </a:t>
            </a:r>
            <a:r>
              <a:rPr lang="ca-ES" sz="1800" b="1" i="1" dirty="0" smtClean="0"/>
              <a:t>Fiscal </a:t>
            </a:r>
            <a:r>
              <a:rPr lang="ca-ES" sz="1800" b="1" i="1" dirty="0" smtClean="0"/>
              <a:t>amb </a:t>
            </a:r>
            <a:r>
              <a:rPr lang="ca-ES" sz="1800" b="1" i="1" dirty="0" smtClean="0"/>
              <a:t>efectes a partir del </a:t>
            </a:r>
            <a:r>
              <a:rPr lang="ca-ES" sz="1800" b="1" i="1" dirty="0" smtClean="0"/>
              <a:t>2015, </a:t>
            </a:r>
            <a:r>
              <a:rPr lang="ca-ES" sz="1800" b="1" i="1" dirty="0" smtClean="0"/>
              <a:t>aquest període s’ha </a:t>
            </a:r>
            <a:r>
              <a:rPr lang="ca-ES" sz="1800" b="1" i="1" dirty="0" smtClean="0"/>
              <a:t>modificat: </a:t>
            </a:r>
            <a:r>
              <a:rPr lang="ca-ES" sz="1800" b="1" i="1" dirty="0" smtClean="0"/>
              <a:t>serà de 6 mesos </a:t>
            </a:r>
            <a:r>
              <a:rPr lang="ca-ES" sz="1800" b="1" i="1" dirty="0" smtClean="0"/>
              <a:t>i si es passa el termini, poden recuperar a partir de l’any, com diu la norma general.</a:t>
            </a:r>
            <a:endParaRPr lang="ca-ES" sz="1800" b="1" i="1" u="sng" dirty="0" smtClean="0"/>
          </a:p>
          <a:p>
            <a:pPr algn="just">
              <a:lnSpc>
                <a:spcPct val="80000"/>
              </a:lnSpc>
              <a:buFontTx/>
              <a:buNone/>
            </a:pPr>
            <a:endParaRPr lang="ca-ES" sz="1800" b="1" i="1" u="sng" dirty="0" smtClean="0"/>
          </a:p>
          <a:p>
            <a:pPr algn="just">
              <a:lnSpc>
                <a:spcPct val="80000"/>
              </a:lnSpc>
              <a:buFontTx/>
              <a:buNone/>
            </a:pPr>
            <a:r>
              <a:rPr lang="ca-ES" sz="1800" dirty="0" smtClean="0"/>
              <a:t>      3ª.- Que aquesta circumstància hagi quedat reflectida en els Llibres Registres exigits per a aquest Impost.</a:t>
            </a:r>
            <a:endParaRPr lang="ca-ES" sz="1800" b="1" i="1" u="sng" dirty="0" smtClean="0"/>
          </a:p>
          <a:p>
            <a:pPr algn="just">
              <a:lnSpc>
                <a:spcPct val="80000"/>
              </a:lnSpc>
              <a:buFontTx/>
              <a:buNone/>
            </a:pPr>
            <a:endParaRPr lang="es-ES" sz="1600" b="1" i="1" u="sng" dirty="0" smtClean="0"/>
          </a:p>
          <a:p>
            <a:pPr algn="just">
              <a:lnSpc>
                <a:spcPct val="80000"/>
              </a:lnSpc>
              <a:buFontTx/>
              <a:buNone/>
            </a:pPr>
            <a:endParaRPr lang="ca-ES" sz="1600" b="1" i="1" u="sng" dirty="0"/>
          </a:p>
        </p:txBody>
      </p:sp>
      <p:sp>
        <p:nvSpPr>
          <p:cNvPr id="4" name="Rectangle 2"/>
          <p:cNvSpPr txBox="1">
            <a:spLocks noChangeArrowheads="1"/>
          </p:cNvSpPr>
          <p:nvPr/>
        </p:nvSpPr>
        <p:spPr bwMode="auto">
          <a:xfrm>
            <a:off x="3284538" y="427038"/>
            <a:ext cx="5554662" cy="11382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ES" sz="3200" b="0" i="0" u="none" strike="noStrike" kern="0" cap="none" spc="0" normalizeH="0" baseline="0" noProof="0" dirty="0" smtClean="0">
                <a:ln>
                  <a:noFill/>
                </a:ln>
                <a:solidFill>
                  <a:srgbClr val="800000"/>
                </a:solidFill>
                <a:effectLst/>
                <a:uLnTx/>
                <a:uFillTx/>
                <a:latin typeface="+mj-lt"/>
                <a:ea typeface="+mj-ea"/>
                <a:cs typeface="+mj-cs"/>
              </a:rPr>
              <a:t>1.-IMPAGAMENT SENSE CONCURS</a:t>
            </a:r>
            <a:endParaRPr kumimoji="0" lang="es-ES" sz="3200" b="0" i="0" u="none" strike="noStrike" kern="0" cap="none" spc="0" normalizeH="0" baseline="0" noProof="0" dirty="0">
              <a:ln>
                <a:noFill/>
              </a:ln>
              <a:solidFill>
                <a:srgbClr val="80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buNone/>
            </a:pPr>
            <a:r>
              <a:rPr lang="ca-ES" sz="2000" dirty="0" smtClean="0"/>
              <a:t>	</a:t>
            </a:r>
          </a:p>
          <a:p>
            <a:pPr>
              <a:buNone/>
            </a:pPr>
            <a:r>
              <a:rPr lang="ca-ES" sz="2000" dirty="0" smtClean="0"/>
              <a:t>	</a:t>
            </a:r>
            <a:endParaRPr lang="es-ES" sz="2000" dirty="0"/>
          </a:p>
        </p:txBody>
      </p:sp>
      <p:sp>
        <p:nvSpPr>
          <p:cNvPr id="4" name="Rectangle 2"/>
          <p:cNvSpPr>
            <a:spLocks noGrp="1" noChangeArrowheads="1"/>
          </p:cNvSpPr>
          <p:nvPr>
            <p:ph type="title"/>
          </p:nvPr>
        </p:nvSpPr>
        <p:spPr/>
        <p:txBody>
          <a:bodyPr/>
          <a:lstStyle/>
          <a:p>
            <a:r>
              <a:rPr lang="es-ES" sz="3200" dirty="0"/>
              <a:t/>
            </a:r>
            <a:br>
              <a:rPr lang="es-ES" sz="3200" dirty="0"/>
            </a:br>
            <a:r>
              <a:rPr lang="es-ES" sz="3200" dirty="0"/>
              <a:t>1.-IMPAGAMENT SENSE CONCURS</a:t>
            </a:r>
          </a:p>
        </p:txBody>
      </p:sp>
      <p:pic>
        <p:nvPicPr>
          <p:cNvPr id="1026" name="Picture 2" descr="http://blog.sage.es/wp-content/uploads/2011/06/recuperar-iva-impagado.jpg"/>
          <p:cNvPicPr>
            <a:picLocks noChangeAspect="1" noChangeArrowheads="1"/>
          </p:cNvPicPr>
          <p:nvPr/>
        </p:nvPicPr>
        <p:blipFill>
          <a:blip r:embed="rId2" cstate="print"/>
          <a:srcRect/>
          <a:stretch>
            <a:fillRect/>
          </a:stretch>
        </p:blipFill>
        <p:spPr bwMode="auto">
          <a:xfrm>
            <a:off x="323528" y="1844824"/>
            <a:ext cx="8280920" cy="4572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ca-ES" sz="2000" u="sng" dirty="0"/>
              <a:t>Condicions d’aplicació de la modificació</a:t>
            </a:r>
            <a:r>
              <a:rPr lang="ca-ES" sz="2000" dirty="0"/>
              <a:t>:</a:t>
            </a:r>
          </a:p>
        </p:txBody>
      </p:sp>
      <p:sp>
        <p:nvSpPr>
          <p:cNvPr id="9219" name="Rectangle 3"/>
          <p:cNvSpPr>
            <a:spLocks noGrp="1" noChangeArrowheads="1"/>
          </p:cNvSpPr>
          <p:nvPr>
            <p:ph type="body" idx="1"/>
          </p:nvPr>
        </p:nvSpPr>
        <p:spPr>
          <a:xfrm>
            <a:off x="457200" y="1600200"/>
            <a:ext cx="8507413" cy="4637088"/>
          </a:xfrm>
        </p:spPr>
        <p:txBody>
          <a:bodyPr/>
          <a:lstStyle/>
          <a:p>
            <a:r>
              <a:rPr lang="ca-ES" sz="2400" dirty="0"/>
              <a:t>El termini en que s’ha de realitzar </a:t>
            </a:r>
            <a:r>
              <a:rPr lang="ca-ES" sz="2400" dirty="0" smtClean="0"/>
              <a:t>la modificació en forma de factura rectificativa és </a:t>
            </a:r>
            <a:r>
              <a:rPr lang="ca-ES" sz="2400" dirty="0"/>
              <a:t>de </a:t>
            </a:r>
            <a:r>
              <a:rPr lang="ca-ES" sz="2400" b="1" u="sng" dirty="0"/>
              <a:t>tres mesos</a:t>
            </a:r>
            <a:r>
              <a:rPr lang="ca-ES" sz="2400" dirty="0"/>
              <a:t> </a:t>
            </a:r>
            <a:r>
              <a:rPr lang="ca-ES" sz="2400" b="1" dirty="0"/>
              <a:t>següents a la </a:t>
            </a:r>
            <a:r>
              <a:rPr lang="ca-ES" sz="2400" b="1" u="sng" dirty="0"/>
              <a:t>finalització del termini d’un </a:t>
            </a:r>
            <a:r>
              <a:rPr lang="ca-ES" sz="2400" b="1" u="sng" dirty="0" smtClean="0"/>
              <a:t>any/6 mesos</a:t>
            </a:r>
            <a:r>
              <a:rPr lang="ca-ES" sz="2400" b="1" dirty="0" smtClean="0"/>
              <a:t> </a:t>
            </a:r>
            <a:r>
              <a:rPr lang="ca-ES" sz="2400" dirty="0"/>
              <a:t>i s’ha</a:t>
            </a:r>
            <a:r>
              <a:rPr lang="ca-ES" sz="2400" b="1" dirty="0"/>
              <a:t> de comunicar a l’Administració en el termini </a:t>
            </a:r>
            <a:r>
              <a:rPr lang="ca-ES" sz="2400" b="1" u="sng" dirty="0" smtClean="0"/>
              <a:t>de 3 mesos (nou de la Llei 26/2014)</a:t>
            </a:r>
            <a:r>
              <a:rPr lang="ca-ES" sz="2400" b="1" dirty="0" smtClean="0"/>
              <a:t> </a:t>
            </a:r>
            <a:r>
              <a:rPr lang="ca-ES" sz="2400" b="1" dirty="0"/>
              <a:t>des de la data de l’expedició de la factura rectificativa</a:t>
            </a:r>
            <a:r>
              <a:rPr lang="ca-ES" sz="2400" b="1" dirty="0" smtClean="0"/>
              <a:t>.</a:t>
            </a:r>
            <a:endParaRPr lang="ca-ES" sz="2400" b="1" dirty="0"/>
          </a:p>
          <a:p>
            <a:pPr>
              <a:buFontTx/>
              <a:buNone/>
            </a:pPr>
            <a:r>
              <a:rPr lang="ca-ES" sz="1800" b="1" dirty="0"/>
              <a:t>  Meritament impost	    		Modificació 	   Comunicació 						 de la base 	   Administració</a:t>
            </a:r>
          </a:p>
          <a:p>
            <a:pPr>
              <a:buFontTx/>
              <a:buNone/>
            </a:pPr>
            <a:endParaRPr lang="ca-ES" sz="1800" dirty="0"/>
          </a:p>
          <a:p>
            <a:pPr>
              <a:buFontTx/>
              <a:buNone/>
            </a:pPr>
            <a:r>
              <a:rPr lang="ca-ES" sz="1800" dirty="0"/>
              <a:t>		</a:t>
            </a:r>
          </a:p>
          <a:p>
            <a:pPr>
              <a:buFontTx/>
              <a:buNone/>
            </a:pPr>
            <a:r>
              <a:rPr lang="ca-ES" sz="1800" dirty="0"/>
              <a:t>			</a:t>
            </a:r>
            <a:r>
              <a:rPr lang="ca-ES" sz="1800" dirty="0">
                <a:solidFill>
                  <a:srgbClr val="FF3300"/>
                </a:solidFill>
              </a:rPr>
              <a:t>1 </a:t>
            </a:r>
            <a:r>
              <a:rPr lang="ca-ES" sz="1800" dirty="0" smtClean="0">
                <a:solidFill>
                  <a:srgbClr val="FF3300"/>
                </a:solidFill>
              </a:rPr>
              <a:t>any/6 mesos</a:t>
            </a:r>
            <a:r>
              <a:rPr lang="ca-ES" sz="1800" dirty="0"/>
              <a:t>	 	</a:t>
            </a:r>
            <a:r>
              <a:rPr lang="ca-ES" sz="1800" dirty="0" smtClean="0"/>
              <a:t>  </a:t>
            </a:r>
            <a:r>
              <a:rPr lang="ca-ES" sz="1800" dirty="0">
                <a:solidFill>
                  <a:srgbClr val="FF3300"/>
                </a:solidFill>
              </a:rPr>
              <a:t>3 </a:t>
            </a:r>
            <a:r>
              <a:rPr lang="ca-ES" sz="1800" dirty="0">
                <a:solidFill>
                  <a:srgbClr val="FF0000"/>
                </a:solidFill>
              </a:rPr>
              <a:t>mesos                   </a:t>
            </a:r>
            <a:r>
              <a:rPr lang="ca-ES" sz="1800" dirty="0" smtClean="0">
                <a:solidFill>
                  <a:srgbClr val="FF0000"/>
                </a:solidFill>
              </a:rPr>
              <a:t>1 mes</a:t>
            </a:r>
            <a:endParaRPr lang="ca-ES" sz="1800" dirty="0">
              <a:solidFill>
                <a:srgbClr val="FF0000"/>
              </a:solidFill>
            </a:endParaRPr>
          </a:p>
          <a:p>
            <a:pPr>
              <a:buFontTx/>
              <a:buNone/>
            </a:pPr>
            <a:endParaRPr lang="ca-ES" sz="1800" dirty="0">
              <a:solidFill>
                <a:srgbClr val="FF3300"/>
              </a:solidFill>
            </a:endParaRPr>
          </a:p>
          <a:p>
            <a:pPr>
              <a:buFontTx/>
              <a:buNone/>
            </a:pPr>
            <a:r>
              <a:rPr lang="ca-ES" sz="1800" dirty="0"/>
              <a:t>				(</a:t>
            </a:r>
            <a:r>
              <a:rPr lang="ca-ES" sz="1600" dirty="0"/>
              <a:t>període mínim)	        (</a:t>
            </a:r>
            <a:r>
              <a:rPr lang="ca-ES" sz="1400" dirty="0"/>
              <a:t>període màx.)          (Període màx.)	</a:t>
            </a:r>
          </a:p>
        </p:txBody>
      </p:sp>
      <p:sp>
        <p:nvSpPr>
          <p:cNvPr id="9237" name="Line 21"/>
          <p:cNvSpPr>
            <a:spLocks noChangeShapeType="1"/>
          </p:cNvSpPr>
          <p:nvPr/>
        </p:nvSpPr>
        <p:spPr bwMode="auto">
          <a:xfrm>
            <a:off x="539750" y="4508500"/>
            <a:ext cx="7993063" cy="0"/>
          </a:xfrm>
          <a:prstGeom prst="line">
            <a:avLst/>
          </a:prstGeom>
          <a:noFill/>
          <a:ln w="9525">
            <a:solidFill>
              <a:schemeClr val="tx1"/>
            </a:solidFill>
            <a:round/>
            <a:headEnd/>
            <a:tailEnd/>
          </a:ln>
          <a:effectLst/>
        </p:spPr>
        <p:txBody>
          <a:bodyPr/>
          <a:lstStyle/>
          <a:p>
            <a:endParaRPr lang="es-ES"/>
          </a:p>
        </p:txBody>
      </p:sp>
      <p:sp>
        <p:nvSpPr>
          <p:cNvPr id="9240" name="Line 24"/>
          <p:cNvSpPr>
            <a:spLocks noChangeShapeType="1"/>
          </p:cNvSpPr>
          <p:nvPr/>
        </p:nvSpPr>
        <p:spPr bwMode="auto">
          <a:xfrm>
            <a:off x="6948488" y="4437063"/>
            <a:ext cx="0" cy="144462"/>
          </a:xfrm>
          <a:prstGeom prst="line">
            <a:avLst/>
          </a:prstGeom>
          <a:noFill/>
          <a:ln w="9525">
            <a:solidFill>
              <a:schemeClr val="tx1"/>
            </a:solidFill>
            <a:round/>
            <a:headEnd/>
            <a:tailEnd/>
          </a:ln>
          <a:effectLst/>
        </p:spPr>
        <p:txBody>
          <a:bodyPr/>
          <a:lstStyle/>
          <a:p>
            <a:endParaRPr lang="es-ES"/>
          </a:p>
        </p:txBody>
      </p:sp>
      <p:sp>
        <p:nvSpPr>
          <p:cNvPr id="9241" name="Line 25"/>
          <p:cNvSpPr>
            <a:spLocks noChangeShapeType="1"/>
          </p:cNvSpPr>
          <p:nvPr/>
        </p:nvSpPr>
        <p:spPr bwMode="auto">
          <a:xfrm>
            <a:off x="8604250" y="4365625"/>
            <a:ext cx="0" cy="215900"/>
          </a:xfrm>
          <a:prstGeom prst="line">
            <a:avLst/>
          </a:prstGeom>
          <a:noFill/>
          <a:ln w="9525">
            <a:solidFill>
              <a:schemeClr val="tx1"/>
            </a:solidFill>
            <a:round/>
            <a:headEnd/>
            <a:tailEnd/>
          </a:ln>
          <a:effectLst/>
        </p:spPr>
        <p:txBody>
          <a:bodyPr/>
          <a:lstStyle/>
          <a:p>
            <a:endParaRPr lang="es-ES"/>
          </a:p>
        </p:txBody>
      </p:sp>
      <p:sp>
        <p:nvSpPr>
          <p:cNvPr id="9245" name="Line 29"/>
          <p:cNvSpPr>
            <a:spLocks noChangeShapeType="1"/>
          </p:cNvSpPr>
          <p:nvPr/>
        </p:nvSpPr>
        <p:spPr bwMode="auto">
          <a:xfrm>
            <a:off x="6948488" y="4724400"/>
            <a:ext cx="0" cy="936625"/>
          </a:xfrm>
          <a:prstGeom prst="line">
            <a:avLst/>
          </a:prstGeom>
          <a:noFill/>
          <a:ln w="9525">
            <a:solidFill>
              <a:schemeClr val="tx1"/>
            </a:solidFill>
            <a:round/>
            <a:headEnd/>
            <a:tailEnd type="triangle" w="med" len="med"/>
          </a:ln>
          <a:effectLst/>
        </p:spPr>
        <p:txBody>
          <a:bodyPr/>
          <a:lstStyle/>
          <a:p>
            <a:endParaRPr lang="es-ES"/>
          </a:p>
        </p:txBody>
      </p:sp>
      <p:sp>
        <p:nvSpPr>
          <p:cNvPr id="9246" name="Line 30"/>
          <p:cNvSpPr>
            <a:spLocks noChangeShapeType="1"/>
          </p:cNvSpPr>
          <p:nvPr/>
        </p:nvSpPr>
        <p:spPr bwMode="auto">
          <a:xfrm>
            <a:off x="8604250" y="4652963"/>
            <a:ext cx="0" cy="936625"/>
          </a:xfrm>
          <a:prstGeom prst="line">
            <a:avLst/>
          </a:prstGeom>
          <a:noFill/>
          <a:ln w="9525">
            <a:solidFill>
              <a:schemeClr val="tx1"/>
            </a:solidFill>
            <a:round/>
            <a:headEnd/>
            <a:tailEnd type="triangle" w="med" len="med"/>
          </a:ln>
          <a:effectLst/>
        </p:spPr>
        <p:txBody>
          <a:bodyPr/>
          <a:lstStyle/>
          <a:p>
            <a:endParaRPr lang="es-ES"/>
          </a:p>
        </p:txBody>
      </p:sp>
      <p:sp>
        <p:nvSpPr>
          <p:cNvPr id="9247" name="Line 31"/>
          <p:cNvSpPr>
            <a:spLocks noChangeShapeType="1"/>
          </p:cNvSpPr>
          <p:nvPr/>
        </p:nvSpPr>
        <p:spPr bwMode="auto">
          <a:xfrm>
            <a:off x="4716463" y="4365625"/>
            <a:ext cx="0" cy="215900"/>
          </a:xfrm>
          <a:prstGeom prst="line">
            <a:avLst/>
          </a:prstGeom>
          <a:noFill/>
          <a:ln w="9525">
            <a:solidFill>
              <a:schemeClr val="tx1"/>
            </a:solidFill>
            <a:round/>
            <a:headEnd/>
            <a:tailEnd/>
          </a:ln>
          <a:effectLst/>
        </p:spPr>
        <p:txBody>
          <a:bodyPr/>
          <a:lstStyle/>
          <a:p>
            <a:endParaRPr lang="es-ES"/>
          </a:p>
        </p:txBody>
      </p:sp>
      <p:sp>
        <p:nvSpPr>
          <p:cNvPr id="9248" name="Line 32"/>
          <p:cNvSpPr>
            <a:spLocks noChangeShapeType="1"/>
          </p:cNvSpPr>
          <p:nvPr/>
        </p:nvSpPr>
        <p:spPr bwMode="auto">
          <a:xfrm>
            <a:off x="4716463" y="4724400"/>
            <a:ext cx="0" cy="865188"/>
          </a:xfrm>
          <a:prstGeom prst="line">
            <a:avLst/>
          </a:prstGeom>
          <a:noFill/>
          <a:ln w="9525">
            <a:solidFill>
              <a:schemeClr val="tx1"/>
            </a:solidFill>
            <a:round/>
            <a:headEnd/>
            <a:tailEnd type="triangle" w="med" len="med"/>
          </a:ln>
          <a:effectLst/>
        </p:spPr>
        <p:txBody>
          <a:bodyPr/>
          <a:lstStyle/>
          <a:p>
            <a:endParaRPr lang="es-ES"/>
          </a:p>
        </p:txBody>
      </p:sp>
      <p:sp>
        <p:nvSpPr>
          <p:cNvPr id="9250" name="Line 34"/>
          <p:cNvSpPr>
            <a:spLocks noChangeShapeType="1"/>
          </p:cNvSpPr>
          <p:nvPr/>
        </p:nvSpPr>
        <p:spPr bwMode="auto">
          <a:xfrm>
            <a:off x="539750" y="4365625"/>
            <a:ext cx="0" cy="215900"/>
          </a:xfrm>
          <a:prstGeom prst="line">
            <a:avLst/>
          </a:prstGeom>
          <a:noFill/>
          <a:ln w="9525">
            <a:solidFill>
              <a:schemeClr val="tx1"/>
            </a:solidFill>
            <a:round/>
            <a:headEnd/>
            <a:tailEnd/>
          </a:ln>
          <a:effectLst/>
        </p:spPr>
        <p:txBody>
          <a:bodyPr/>
          <a:lstStyle/>
          <a:p>
            <a:endParaRPr lang="es-E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Marcador de contenido" descr="Sin título.png"/>
          <p:cNvPicPr>
            <a:picLocks noGrp="1" noChangeAspect="1"/>
          </p:cNvPicPr>
          <p:nvPr>
            <p:ph idx="1"/>
          </p:nvPr>
        </p:nvPicPr>
        <p:blipFill>
          <a:blip r:embed="rId2" cstate="print"/>
          <a:stretch>
            <a:fillRect/>
          </a:stretch>
        </p:blipFill>
        <p:spPr>
          <a:xfrm>
            <a:off x="395536" y="1268760"/>
            <a:ext cx="8136904" cy="4785395"/>
          </a:xfrm>
        </p:spPr>
      </p:pic>
      <p:sp>
        <p:nvSpPr>
          <p:cNvPr id="2" name="1 Título"/>
          <p:cNvSpPr>
            <a:spLocks noGrp="1"/>
          </p:cNvSpPr>
          <p:nvPr>
            <p:ph type="title"/>
          </p:nvPr>
        </p:nvSpPr>
        <p:spPr/>
        <p:txBody>
          <a:bodyPr/>
          <a:lstStyle/>
          <a:p>
            <a:r>
              <a:rPr lang="ca-ES" dirty="0" smtClean="0"/>
              <a:t>Exemple</a:t>
            </a:r>
            <a:r>
              <a:rPr lang="es-ES" dirty="0" smtClean="0"/>
              <a:t> </a:t>
            </a:r>
            <a:endParaRPr lang="es-E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132138" y="274638"/>
            <a:ext cx="5554662" cy="560387"/>
          </a:xfrm>
        </p:spPr>
        <p:txBody>
          <a:bodyPr/>
          <a:lstStyle/>
          <a:p>
            <a:r>
              <a:rPr lang="es-ES" sz="1800" i="1" dirty="0"/>
              <a:t/>
            </a:r>
            <a:br>
              <a:rPr lang="es-ES" sz="1800" i="1" dirty="0"/>
            </a:br>
            <a:r>
              <a:rPr lang="es-ES" sz="2000" i="1" dirty="0" err="1"/>
              <a:t>Model</a:t>
            </a:r>
            <a:r>
              <a:rPr lang="es-ES" sz="2000" i="1" dirty="0"/>
              <a:t> </a:t>
            </a:r>
            <a:r>
              <a:rPr lang="es-ES" sz="2000" i="1" dirty="0" err="1" smtClean="0"/>
              <a:t>comunicació</a:t>
            </a:r>
            <a:r>
              <a:rPr lang="es-ES" sz="2000" i="1" dirty="0" smtClean="0"/>
              <a:t> </a:t>
            </a:r>
            <a:r>
              <a:rPr lang="es-ES" sz="2000" i="1" dirty="0" err="1" smtClean="0"/>
              <a:t>Aeat</a:t>
            </a:r>
            <a:r>
              <a:rPr lang="es-ES" sz="2000" i="1" dirty="0" smtClean="0"/>
              <a:t> </a:t>
            </a:r>
            <a:endParaRPr lang="es-ES" sz="2000" i="1" dirty="0"/>
          </a:p>
        </p:txBody>
      </p:sp>
      <p:sp>
        <p:nvSpPr>
          <p:cNvPr id="4" name="3 Marcador de contenido"/>
          <p:cNvSpPr>
            <a:spLocks noGrp="1"/>
          </p:cNvSpPr>
          <p:nvPr>
            <p:ph idx="1"/>
          </p:nvPr>
        </p:nvSpPr>
        <p:spPr>
          <a:xfrm>
            <a:off x="457200" y="1268760"/>
            <a:ext cx="8229600" cy="4857403"/>
          </a:xfrm>
        </p:spPr>
        <p:txBody>
          <a:bodyPr/>
          <a:lstStyle/>
          <a:p>
            <a:pPr>
              <a:buNone/>
            </a:pPr>
            <a:r>
              <a:rPr lang="es-ES" sz="800" i="1" dirty="0" smtClean="0"/>
              <a:t>CONTRIBUYENTE</a:t>
            </a:r>
          </a:p>
          <a:p>
            <a:pPr>
              <a:buNone/>
            </a:pPr>
            <a:r>
              <a:rPr lang="es-ES" sz="800" i="1" dirty="0" smtClean="0"/>
              <a:t>SOCIEDAD acreedora</a:t>
            </a:r>
          </a:p>
          <a:p>
            <a:pPr>
              <a:buNone/>
            </a:pPr>
            <a:r>
              <a:rPr lang="es-ES" sz="800" i="1" dirty="0" smtClean="0"/>
              <a:t>CIF ....................</a:t>
            </a:r>
          </a:p>
          <a:p>
            <a:pPr>
              <a:buNone/>
            </a:pPr>
            <a:r>
              <a:rPr lang="es-ES" sz="800" i="1" dirty="0" smtClean="0"/>
              <a:t>CL ....................</a:t>
            </a:r>
          </a:p>
          <a:p>
            <a:pPr>
              <a:buNone/>
            </a:pPr>
            <a:r>
              <a:rPr lang="es-ES" sz="800" i="1" dirty="0" smtClean="0"/>
              <a:t>C.P. CIUDAD (PROVINCIA)</a:t>
            </a:r>
          </a:p>
          <a:p>
            <a:pPr>
              <a:buNone/>
            </a:pPr>
            <a:r>
              <a:rPr lang="es-ES" sz="800" i="1" dirty="0" smtClean="0"/>
              <a:t> </a:t>
            </a:r>
            <a:r>
              <a:rPr lang="es-ES" sz="800" i="1" dirty="0" err="1" smtClean="0"/>
              <a:t>A/a</a:t>
            </a:r>
            <a:r>
              <a:rPr lang="es-ES" sz="800" i="1" dirty="0" smtClean="0"/>
              <a:t> JEFA DE SECCIÓN REGIONAL DE GESTIÓN TRIBUTARIA</a:t>
            </a:r>
          </a:p>
          <a:p>
            <a:pPr>
              <a:buNone/>
            </a:pPr>
            <a:r>
              <a:rPr lang="es-ES" sz="800" i="1" dirty="0" smtClean="0"/>
              <a:t>DEPENDENCIA DE GESTIÓN TRIBUTARIA</a:t>
            </a:r>
          </a:p>
          <a:p>
            <a:pPr>
              <a:buNone/>
            </a:pPr>
            <a:r>
              <a:rPr lang="es-ES" sz="800" i="1" dirty="0" smtClean="0"/>
              <a:t>AGENCIA ESTATAL DE LA ADMINISTRACIÓN TRIBUTARIA DELEGACIÓN DE ....................</a:t>
            </a:r>
          </a:p>
          <a:p>
            <a:pPr>
              <a:buNone/>
            </a:pPr>
            <a:r>
              <a:rPr lang="es-ES" sz="800" i="1" dirty="0" smtClean="0"/>
              <a:t> </a:t>
            </a:r>
          </a:p>
          <a:p>
            <a:pPr>
              <a:buNone/>
            </a:pPr>
            <a:endParaRPr lang="es-ES" sz="900" i="1" dirty="0" smtClean="0"/>
          </a:p>
          <a:p>
            <a:pPr>
              <a:buNone/>
            </a:pPr>
            <a:r>
              <a:rPr lang="es-ES" sz="900" dirty="0" smtClean="0"/>
              <a:t>D. ...................., con D.N.I. nº ...................., en nombre y representación de la entidad .................... con C.I.F. nº B.................... y domicilio en </a:t>
            </a:r>
            <a:r>
              <a:rPr lang="es-ES" sz="900" dirty="0" err="1" smtClean="0"/>
              <a:t>Lg.</a:t>
            </a:r>
            <a:r>
              <a:rPr lang="es-ES" sz="900" dirty="0" smtClean="0"/>
              <a:t> ...................., en virtud de escritura de apoderamiento de fecha .................... de .................... de...................., ante el Notario de ...................., D....................., con nº....................de su protocolo,</a:t>
            </a:r>
          </a:p>
          <a:p>
            <a:pPr>
              <a:buNone/>
            </a:pPr>
            <a:endParaRPr lang="es-ES" sz="900" b="1" dirty="0" smtClean="0"/>
          </a:p>
          <a:p>
            <a:pPr>
              <a:buNone/>
            </a:pPr>
            <a:r>
              <a:rPr lang="es-ES" sz="900" b="1" dirty="0" smtClean="0"/>
              <a:t>EXPONE</a:t>
            </a:r>
            <a:endParaRPr lang="es-ES" sz="900" dirty="0" smtClean="0"/>
          </a:p>
          <a:p>
            <a:pPr>
              <a:buNone/>
            </a:pPr>
            <a:r>
              <a:rPr lang="es-ES" sz="900" dirty="0" smtClean="0"/>
              <a:t>	1º Que con fecha .................... de .................... de .................... tuvo lugar el devengo del Impuesto sobre el Valor Añadido por los trabajos de construcción realizados por ...................., para la entidad (cliente que impaga) , con C.I.F. B-...................., y domicilio en calle...................., nº ...................., CP ....................</a:t>
            </a:r>
          </a:p>
          <a:p>
            <a:pPr>
              <a:buNone/>
            </a:pPr>
            <a:r>
              <a:rPr lang="es-ES" sz="900" dirty="0" smtClean="0"/>
              <a:t>		El destinatario de la operación actúa en la condición de empresario o profesional.</a:t>
            </a:r>
          </a:p>
          <a:p>
            <a:pPr>
              <a:buNone/>
            </a:pPr>
            <a:r>
              <a:rPr lang="es-ES" sz="900" dirty="0" smtClean="0"/>
              <a:t>	2º Que dichas operaciones cuya base imponible se pretende rectificar fueron facturadas en fecha ....................de .................... de ...................., y con número ...................., y contabilizadas por ....................en tiempo y forma.</a:t>
            </a:r>
          </a:p>
          <a:p>
            <a:pPr>
              <a:buNone/>
            </a:pPr>
            <a:r>
              <a:rPr lang="es-ES" sz="900" dirty="0" smtClean="0"/>
              <a:t>	3º Que a fecha de hoy no se ha producido el cobro ni total ni parcial de las cantidades adeudadas por (cliente que impaga)</a:t>
            </a:r>
          </a:p>
          <a:p>
            <a:pPr>
              <a:buNone/>
            </a:pPr>
            <a:r>
              <a:rPr lang="es-ES" sz="900" dirty="0" smtClean="0"/>
              <a:t>	4º Que .................... S.L. ha instado el cobro del crédito a ....................(cliente que impaga), S.L. en juicio (ejecutivo, monitorio, verbal, declarativo ordinario …) que se sigue con número ..................... ante el Juzgado de Primera Instancia número .................... de .....................</a:t>
            </a:r>
          </a:p>
          <a:p>
            <a:pPr>
              <a:buNone/>
            </a:pPr>
            <a:r>
              <a:rPr lang="es-ES" sz="900" dirty="0" smtClean="0"/>
              <a:t>	5º Que la entidad .................... ha procedido a la modificación de la base imponible de acuerdo con lo contenido en el </a:t>
            </a:r>
            <a:r>
              <a:rPr lang="es-ES" sz="900" u="sng" dirty="0" smtClean="0"/>
              <a:t>Artículo.80.4 Ley 37/1992 de 28 diciembre 1992</a:t>
            </a:r>
            <a:r>
              <a:rPr lang="es-ES" sz="900" dirty="0" smtClean="0"/>
              <a:t> , dado que considera que los créditos correspondientes a las cuotas repercutidas por las operaciones citadas son totalmente incobrables.</a:t>
            </a:r>
          </a:p>
          <a:p>
            <a:pPr>
              <a:buNone/>
            </a:pPr>
            <a:r>
              <a:rPr lang="es-ES" sz="900" dirty="0" smtClean="0"/>
              <a:t>		Se considera incobrable, pues ha transcurrido un año desde el devengo del Impuesto repercutido sin que se haya obtenido el cobro del crédito derivado del mismo.</a:t>
            </a:r>
          </a:p>
          <a:p>
            <a:pPr>
              <a:buNone/>
            </a:pPr>
            <a:r>
              <a:rPr lang="es-ES" sz="900" dirty="0" smtClean="0"/>
              <a:t>		La reducción de la base imponible ha quedado reflejada en los Libros Registros de facturas expedidas del </a:t>
            </a:r>
            <a:r>
              <a:rPr lang="es-ES" sz="900" dirty="0" err="1" smtClean="0"/>
              <a:t>Iva</a:t>
            </a:r>
            <a:r>
              <a:rPr lang="es-ES" sz="900" dirty="0" smtClean="0"/>
              <a:t>. Y dicha modificación se ha realizado en el plazo de los tres meses siguientes a la finalización del período de un año desde el devengo del impuesto repercutido.</a:t>
            </a:r>
          </a:p>
          <a:p>
            <a:pPr>
              <a:buNone/>
            </a:pPr>
            <a:r>
              <a:rPr lang="es-ES" sz="900" dirty="0" smtClean="0"/>
              <a:t>	6º Que la modificación de la base imponible practicada, no se refiere a créditos garantizados, afianzados o asegurados, a créditos entre personas o entidades vinculadas, a créditos adeudados o afianzados por entes públicos, ni a operaciones cuyo destinatario no está establecido en el </a:t>
            </a:r>
            <a:r>
              <a:rPr lang="es-ES" sz="900" dirty="0" err="1" smtClean="0"/>
              <a:t>territiorio</a:t>
            </a:r>
            <a:r>
              <a:rPr lang="es-ES" sz="900" dirty="0" smtClean="0"/>
              <a:t> de aplicación del impuesto ni en Canarias, Ceuta o Melilla, en los términos previstos en el </a:t>
            </a:r>
            <a:r>
              <a:rPr lang="es-ES" sz="900" u="sng" dirty="0" smtClean="0"/>
              <a:t>Artículo.24 RD 1624/1992 de 29 diciembre 1992</a:t>
            </a:r>
            <a:r>
              <a:rPr lang="es-ES" sz="900" dirty="0" smtClean="0"/>
              <a:t> , por el que se aprueba el Reglamento del Impuesto sobre el Valor Añadido. Y por todo ello se</a:t>
            </a:r>
          </a:p>
          <a:p>
            <a:endParaRPr lang="es-ES" sz="9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132138" y="274638"/>
            <a:ext cx="5554662" cy="560387"/>
          </a:xfrm>
        </p:spPr>
        <p:txBody>
          <a:bodyPr/>
          <a:lstStyle/>
          <a:p>
            <a:r>
              <a:rPr lang="es-ES" sz="1800" i="1" dirty="0"/>
              <a:t/>
            </a:r>
            <a:br>
              <a:rPr lang="es-ES" sz="1800" i="1" dirty="0"/>
            </a:br>
            <a:r>
              <a:rPr lang="es-ES" sz="2000" i="1" dirty="0" err="1"/>
              <a:t>Model</a:t>
            </a:r>
            <a:r>
              <a:rPr lang="es-ES" sz="2000" i="1" dirty="0"/>
              <a:t> </a:t>
            </a:r>
            <a:r>
              <a:rPr lang="es-ES" sz="2000" i="1" dirty="0" err="1" smtClean="0"/>
              <a:t>comunicació</a:t>
            </a:r>
            <a:r>
              <a:rPr lang="es-ES" sz="2000" i="1" dirty="0" smtClean="0"/>
              <a:t> </a:t>
            </a:r>
            <a:r>
              <a:rPr lang="es-ES" sz="2000" i="1" dirty="0" err="1" smtClean="0"/>
              <a:t>Aeat</a:t>
            </a:r>
            <a:r>
              <a:rPr lang="es-ES" sz="2000" i="1" dirty="0" smtClean="0"/>
              <a:t> </a:t>
            </a:r>
            <a:endParaRPr lang="es-ES" sz="2000" i="1" dirty="0"/>
          </a:p>
        </p:txBody>
      </p:sp>
      <p:sp>
        <p:nvSpPr>
          <p:cNvPr id="4" name="3 Marcador de contenido"/>
          <p:cNvSpPr>
            <a:spLocks noGrp="1"/>
          </p:cNvSpPr>
          <p:nvPr>
            <p:ph idx="1"/>
          </p:nvPr>
        </p:nvSpPr>
        <p:spPr>
          <a:xfrm>
            <a:off x="457200" y="1268760"/>
            <a:ext cx="8229600" cy="4857403"/>
          </a:xfrm>
        </p:spPr>
        <p:txBody>
          <a:bodyPr/>
          <a:lstStyle/>
          <a:p>
            <a:endParaRPr lang="es-ES" sz="800" b="1" dirty="0" smtClean="0"/>
          </a:p>
          <a:p>
            <a:endParaRPr lang="es-ES" sz="800" b="1" dirty="0" smtClean="0"/>
          </a:p>
          <a:p>
            <a:pPr>
              <a:buNone/>
            </a:pPr>
            <a:r>
              <a:rPr lang="es-ES" sz="800" b="1" dirty="0" smtClean="0"/>
              <a:t>	</a:t>
            </a:r>
            <a:r>
              <a:rPr lang="es-ES" sz="1000" b="1" dirty="0" smtClean="0"/>
              <a:t>ADJUNTA</a:t>
            </a:r>
          </a:p>
          <a:p>
            <a:pPr>
              <a:buNone/>
            </a:pPr>
            <a:endParaRPr lang="es-ES" sz="1000" dirty="0" smtClean="0"/>
          </a:p>
          <a:p>
            <a:pPr>
              <a:buNone/>
            </a:pPr>
            <a:r>
              <a:rPr lang="es-ES" sz="1000" dirty="0" smtClean="0"/>
              <a:t>	1. Copia de la factura original objeto de rectificación.</a:t>
            </a:r>
          </a:p>
          <a:p>
            <a:pPr>
              <a:buNone/>
            </a:pPr>
            <a:endParaRPr lang="es-ES" sz="1000" dirty="0" smtClean="0"/>
          </a:p>
          <a:p>
            <a:pPr>
              <a:buNone/>
            </a:pPr>
            <a:r>
              <a:rPr lang="es-ES" sz="1000" dirty="0" smtClean="0"/>
              <a:t>	2. Fotocopia de la hoja perteneciente al Libro Registro de Facturas emitidas por....................en el ejercicio ...................., donde figura la factura emitida a la sociedad (cliente que impaga)</a:t>
            </a:r>
          </a:p>
          <a:p>
            <a:pPr>
              <a:buNone/>
            </a:pPr>
            <a:endParaRPr lang="es-ES" sz="1000" dirty="0" smtClean="0"/>
          </a:p>
          <a:p>
            <a:pPr>
              <a:buNone/>
            </a:pPr>
            <a:r>
              <a:rPr lang="es-ES" sz="1000" dirty="0" smtClean="0"/>
              <a:t>	3. Fotocopia de la sentencia (admisión a trámite.., requerimiento de pago…) recaída en Juicio .................... (ejecutivo, monitorio, verbal, declarativo ordinario …) que se sigue con número .................... ante el Juzgado de Primera Instancia número .................... de .................... contra (cliente que impaga) en reclamación de importe de principal ....................(.................... euros).</a:t>
            </a:r>
          </a:p>
          <a:p>
            <a:pPr>
              <a:buNone/>
            </a:pPr>
            <a:endParaRPr lang="es-ES" sz="1000" dirty="0" smtClean="0"/>
          </a:p>
          <a:p>
            <a:pPr>
              <a:buNone/>
            </a:pPr>
            <a:r>
              <a:rPr lang="es-ES" sz="1000" dirty="0" smtClean="0"/>
              <a:t>	4. Copia de la factura rectificativa, en la cual se consigna la fecha de emisión de la correspondiente factura modificada.</a:t>
            </a:r>
          </a:p>
          <a:p>
            <a:pPr>
              <a:buNone/>
            </a:pPr>
            <a:endParaRPr lang="es-ES" sz="1000" dirty="0" smtClean="0"/>
          </a:p>
          <a:p>
            <a:pPr>
              <a:buNone/>
            </a:pPr>
            <a:r>
              <a:rPr lang="es-ES" sz="1000" dirty="0" smtClean="0"/>
              <a:t>	5. Fotocopia de la hoja perteneciente al Libro Registro de Facturas emitidas por .................... en el ejercicio ...................., donde figura la factura rectificativa enviada a (cliente que impaga)</a:t>
            </a:r>
          </a:p>
          <a:p>
            <a:pPr>
              <a:buNone/>
            </a:pPr>
            <a:r>
              <a:rPr lang="es-ES" sz="1000" dirty="0" smtClean="0"/>
              <a:t>	</a:t>
            </a:r>
          </a:p>
          <a:p>
            <a:pPr>
              <a:buNone/>
            </a:pPr>
            <a:endParaRPr lang="es-ES" sz="1000" dirty="0" smtClean="0"/>
          </a:p>
          <a:p>
            <a:pPr>
              <a:buNone/>
            </a:pPr>
            <a:endParaRPr lang="es-ES" sz="1000" dirty="0" smtClean="0"/>
          </a:p>
          <a:p>
            <a:pPr>
              <a:buNone/>
            </a:pPr>
            <a:r>
              <a:rPr lang="es-ES" sz="1000" dirty="0" smtClean="0"/>
              <a:t>		Y solicita sea admitido el presente escrito y sus documentos anexos y se de por atendida la preceptiva comunicación, en el plazo de un mes contado desde la fecha de expedición de la factura rectificativa, en cumplimiento del </a:t>
            </a:r>
            <a:r>
              <a:rPr lang="es-ES" sz="1000" u="sng" dirty="0" smtClean="0"/>
              <a:t>Artículo.24.2.a RD 1624/1992 de 29 diciembre 1992</a:t>
            </a:r>
            <a:r>
              <a:rPr lang="es-ES" sz="1000" dirty="0" smtClean="0"/>
              <a:t> .</a:t>
            </a:r>
          </a:p>
          <a:p>
            <a:pPr>
              <a:buNone/>
            </a:pPr>
            <a:r>
              <a:rPr lang="es-ES" sz="1000" dirty="0" smtClean="0"/>
              <a:t>		FIRMA: en .................... a .................... de .................... de ....................</a:t>
            </a:r>
          </a:p>
          <a:p>
            <a:pPr>
              <a:buNone/>
            </a:pPr>
            <a:r>
              <a:rPr lang="es-ES" sz="1000" dirty="0" smtClean="0"/>
              <a:t>		Fdo.: D</a:t>
            </a:r>
            <a:r>
              <a:rPr lang="es-ES" sz="1000" b="1" dirty="0" smtClean="0"/>
              <a:t>. </a:t>
            </a:r>
            <a:r>
              <a:rPr lang="es-ES" sz="1000" dirty="0" smtClean="0"/>
              <a:t>....................</a:t>
            </a:r>
          </a:p>
          <a:p>
            <a:endParaRPr lang="es-ES" sz="1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Diseño predeterminado">
  <a:themeElements>
    <a:clrScheme name="1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502</TotalTime>
  <Words>525</Words>
  <Application>Microsoft Office PowerPoint</Application>
  <PresentationFormat>Presentación en pantalla (4:3)</PresentationFormat>
  <Paragraphs>233</Paragraphs>
  <Slides>24</Slides>
  <Notes>1</Notes>
  <HiddenSlides>0</HiddenSlides>
  <MMClips>0</MMClips>
  <ScaleCrop>false</ScaleCrop>
  <HeadingPairs>
    <vt:vector size="4" baseType="variant">
      <vt:variant>
        <vt:lpstr>Tema</vt:lpstr>
      </vt:variant>
      <vt:variant>
        <vt:i4>1</vt:i4>
      </vt:variant>
      <vt:variant>
        <vt:lpstr>Títulos de diapositiva</vt:lpstr>
      </vt:variant>
      <vt:variant>
        <vt:i4>24</vt:i4>
      </vt:variant>
    </vt:vector>
  </HeadingPairs>
  <TitlesOfParts>
    <vt:vector size="25" baseType="lpstr">
      <vt:lpstr>1_Diseño predeterminado</vt:lpstr>
      <vt:lpstr>RECUPERACIÓ DE L’IVA EN ELS IMPAGATS</vt:lpstr>
      <vt:lpstr> IMPAGAMENT DELS CRÈDITS</vt:lpstr>
      <vt:lpstr> 1.-IMPAGAMENT SENSE CONCURS</vt:lpstr>
      <vt:lpstr> </vt:lpstr>
      <vt:lpstr> 1.-IMPAGAMENT SENSE CONCURS</vt:lpstr>
      <vt:lpstr>Condicions d’aplicació de la modificació:</vt:lpstr>
      <vt:lpstr>Exemple </vt:lpstr>
      <vt:lpstr> Model comunicació Aeat </vt:lpstr>
      <vt:lpstr> Model comunicació Aeat </vt:lpstr>
      <vt:lpstr> Model comunicació Aeat  de NO gran empresa</vt:lpstr>
      <vt:lpstr> Model comunicació Aeat  de NO gran empresa</vt:lpstr>
      <vt:lpstr>2.- SITUACIÓ DE CONCURS</vt:lpstr>
      <vt:lpstr>Comunicació auto al BOE</vt:lpstr>
      <vt:lpstr>Exemple </vt:lpstr>
      <vt:lpstr> Model comunicació Aeat  en concurs</vt:lpstr>
      <vt:lpstr> Model comunicació Aeat  en concurs</vt:lpstr>
      <vt:lpstr>3.- CRÈDITS ASSEGURATS</vt:lpstr>
      <vt:lpstr> Altres requisits de la modificació </vt:lpstr>
      <vt:lpstr> Altres requisits de la modificació </vt:lpstr>
      <vt:lpstr> Altres requisits de la modificació </vt:lpstr>
      <vt:lpstr> Requisits factures rectificatives</vt:lpstr>
      <vt:lpstr> Requisits factures rectificatives</vt:lpstr>
      <vt:lpstr> Requisits factures rectificatives</vt:lpstr>
      <vt:lpstr>Presentación de PowerPoint</vt:lpstr>
    </vt:vector>
  </TitlesOfParts>
  <Company>GIC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MODIFICACIÓN VOLUNTÀRIA DE LA BASE IMPONIBLE</dc:title>
  <dc:creator>SILVIAR</dc:creator>
  <cp:lastModifiedBy>cgadministrador</cp:lastModifiedBy>
  <cp:revision>48</cp:revision>
  <dcterms:created xsi:type="dcterms:W3CDTF">2009-05-13T16:01:31Z</dcterms:created>
  <dcterms:modified xsi:type="dcterms:W3CDTF">2015-03-20T12:42:26Z</dcterms:modified>
</cp:coreProperties>
</file>